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2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0312"/>
          </a:xfrm>
          <a:prstGeom prst="rect">
            <a:avLst/>
          </a:prstGeom>
          <a:solidFill>
            <a:srgbClr val="0E7AA8"/>
          </a:solidFill>
          <a:ln w="12700">
            <a:solidFill>
              <a:srgbClr val="0E7AA8">
                <a:alpha val="0"/>
              </a:srgbClr>
            </a:solidFill>
            <a:prstDash val="solid"/>
          </a:ln>
        </p:spPr>
      </p:sp>
      <p:pic>
        <p:nvPicPr>
          <p:cNvPr id="3" name="Image 0" descr="/mnt/data/logo_fse_ujep_from_doc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265176"/>
            <a:ext cx="1517904" cy="6309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5760" y="320040"/>
            <a:ext cx="640080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Doktorské studium FSE UJEP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384048" y="667512"/>
            <a:ext cx="521208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r>
              <a:rPr lang="cs-CZ" sz="115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</a:t>
            </a:r>
            <a:r>
              <a:rPr lang="en-US" sz="1150" dirty="0" err="1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letá</a:t>
            </a:r>
            <a:r>
              <a:rPr lang="en-US" sz="115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cs-CZ" sz="115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přehledová mapa</a:t>
            </a:r>
            <a:r>
              <a:rPr lang="en-US" sz="115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podle směrnice č. 3/2025</a:t>
            </a:r>
            <a:endParaRPr lang="en-US" sz="1150" dirty="0"/>
          </a:p>
        </p:txBody>
      </p:sp>
      <p:sp>
        <p:nvSpPr>
          <p:cNvPr id="6" name="Shape 3"/>
          <p:cNvSpPr/>
          <p:nvPr/>
        </p:nvSpPr>
        <p:spPr>
          <a:xfrm>
            <a:off x="5897880" y="612648"/>
            <a:ext cx="4160520" cy="274320"/>
          </a:xfrm>
          <a:prstGeom prst="roundRect">
            <a:avLst>
              <a:gd name="adj" fmla="val 30000"/>
            </a:avLst>
          </a:prstGeom>
          <a:solidFill>
            <a:srgbClr val="E7F5FB"/>
          </a:solidFill>
          <a:ln w="12700">
            <a:solidFill>
              <a:srgbClr val="E7F5FB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733288" y="448056"/>
            <a:ext cx="4270248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orientační přehled • závazné jsou směrnice, </a:t>
            </a:r>
            <a:r>
              <a:rPr lang="cs-CZ" sz="10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jejich </a:t>
            </a:r>
            <a:r>
              <a:rPr lang="en-US" sz="100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přílohy</a:t>
            </a:r>
            <a:r>
              <a:rPr lang="en-US" sz="10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 </a:t>
            </a:r>
            <a:r>
              <a:rPr lang="cs-CZ" sz="10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váš </a:t>
            </a:r>
            <a:r>
              <a:rPr lang="en-US" sz="100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schválený</a:t>
            </a:r>
            <a:r>
              <a:rPr lang="en-US" sz="10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ISP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65760" y="978408"/>
            <a:ext cx="11457432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2700">
            <a:solidFill>
              <a:srgbClr val="D2DE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66928" y="1060704"/>
            <a:ext cx="11018520" cy="283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 začátku studia se školitelem </a:t>
            </a:r>
            <a:r>
              <a:rPr lang="en-US" sz="120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nastavíte</a:t>
            </a:r>
            <a:r>
              <a:rPr lang="en-US" sz="12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ISP</a:t>
            </a:r>
            <a:r>
              <a:rPr lang="cs-CZ" sz="1200" b="1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– Individuální studijní plán</a:t>
            </a:r>
            <a:r>
              <a:rPr lang="en-US" sz="12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téma disertace, předměty, výzkumné aktivity a </a:t>
            </a:r>
            <a:r>
              <a:rPr lang="en-US" sz="120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časový</a:t>
            </a:r>
            <a:r>
              <a:rPr lang="en-US" sz="12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plán</a:t>
            </a:r>
            <a:r>
              <a:rPr lang="en-US" sz="12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65760" y="1673352"/>
            <a:ext cx="2740914" cy="2907792"/>
          </a:xfrm>
          <a:prstGeom prst="roundRect">
            <a:avLst>
              <a:gd name="adj" fmla="val 5004"/>
            </a:avLst>
          </a:prstGeom>
          <a:solidFill>
            <a:srgbClr val="E7F5FB"/>
          </a:solidFill>
          <a:ln w="12700">
            <a:solidFill>
              <a:srgbClr val="0E7AA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75488" y="1783080"/>
            <a:ext cx="2521458" cy="411480"/>
          </a:xfrm>
          <a:prstGeom prst="roundRect">
            <a:avLst>
              <a:gd name="adj" fmla="val 26667"/>
            </a:avLst>
          </a:prstGeom>
          <a:solidFill>
            <a:srgbClr val="0E7AA8"/>
          </a:solidFill>
          <a:ln w="12700">
            <a:solidFill>
              <a:srgbClr val="0E7AA8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837944"/>
            <a:ext cx="2375154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ROK · Rozjezd výzkumu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66928" y="2436876"/>
            <a:ext cx="109728" cy="109728"/>
          </a:xfrm>
          <a:prstGeom prst="ellipse">
            <a:avLst/>
          </a:prstGeom>
          <a:solidFill>
            <a:srgbClr val="0E7AA8"/>
          </a:solidFill>
          <a:ln w="12700">
            <a:solidFill>
              <a:srgbClr val="0E7AA8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9808" y="2295144"/>
            <a:ext cx="217398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Září/říjen: sestavení ISP, zápis předmětů pro 1. ROK v systému STAG</a:t>
            </a:r>
            <a:endParaRPr lang="en-US" sz="1080" dirty="0"/>
          </a:p>
        </p:txBody>
      </p:sp>
      <p:sp>
        <p:nvSpPr>
          <p:cNvPr id="15" name="Shape 12"/>
          <p:cNvSpPr/>
          <p:nvPr/>
        </p:nvSpPr>
        <p:spPr>
          <a:xfrm>
            <a:off x="566928" y="2884932"/>
            <a:ext cx="109728" cy="109728"/>
          </a:xfrm>
          <a:prstGeom prst="ellipse">
            <a:avLst/>
          </a:prstGeom>
          <a:solidFill>
            <a:srgbClr val="0E7AA8"/>
          </a:solidFill>
          <a:ln w="12700">
            <a:solidFill>
              <a:srgbClr val="0E7AA8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9808" y="2834640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Listopad – červen: Studium vybraných zapsaných předmětů. Kolokvium I</a:t>
            </a:r>
            <a:endParaRPr lang="en-US" sz="1080" dirty="0"/>
          </a:p>
        </p:txBody>
      </p:sp>
      <p:sp>
        <p:nvSpPr>
          <p:cNvPr id="17" name="Shape 14"/>
          <p:cNvSpPr/>
          <p:nvPr/>
        </p:nvSpPr>
        <p:spPr>
          <a:xfrm>
            <a:off x="566928" y="3332988"/>
            <a:ext cx="109728" cy="109728"/>
          </a:xfrm>
          <a:prstGeom prst="ellipse">
            <a:avLst/>
          </a:prstGeom>
          <a:solidFill>
            <a:srgbClr val="0E7AA8"/>
          </a:solidFill>
          <a:ln w="12700">
            <a:solidFill>
              <a:srgbClr val="0E7AA8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49808" y="3282696"/>
            <a:ext cx="217398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r>
              <a:rPr lang="en-US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rezenční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studenti</a:t>
            </a:r>
            <a:r>
              <a:rPr lang="en-US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pravidelná </a:t>
            </a:r>
            <a:r>
              <a:rPr lang="en-US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přítomnost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na FSE</a:t>
            </a:r>
            <a:r>
              <a:rPr lang="en-US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+ 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projektu SGS  do ledna</a:t>
            </a:r>
            <a:endParaRPr lang="en-US" sz="1080" dirty="0"/>
          </a:p>
        </p:txBody>
      </p:sp>
      <p:sp>
        <p:nvSpPr>
          <p:cNvPr id="19" name="Shape 16"/>
          <p:cNvSpPr/>
          <p:nvPr/>
        </p:nvSpPr>
        <p:spPr>
          <a:xfrm>
            <a:off x="566928" y="3781044"/>
            <a:ext cx="109728" cy="109728"/>
          </a:xfrm>
          <a:prstGeom prst="ellipse">
            <a:avLst/>
          </a:prstGeom>
          <a:solidFill>
            <a:srgbClr val="0E7AA8"/>
          </a:solidFill>
          <a:ln w="12700">
            <a:solidFill>
              <a:srgbClr val="0E7AA8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9808" y="3694176"/>
            <a:ext cx="217398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Srpen: zpracování první výroční studijní zprávy</a:t>
            </a:r>
            <a:endParaRPr lang="en-US" sz="1080" dirty="0"/>
          </a:p>
        </p:txBody>
      </p:sp>
      <p:sp>
        <p:nvSpPr>
          <p:cNvPr id="21" name="Shape 18"/>
          <p:cNvSpPr/>
          <p:nvPr/>
        </p:nvSpPr>
        <p:spPr>
          <a:xfrm>
            <a:off x="3271266" y="1673352"/>
            <a:ext cx="2740914" cy="2907792"/>
          </a:xfrm>
          <a:prstGeom prst="roundRect">
            <a:avLst>
              <a:gd name="adj" fmla="val 5004"/>
            </a:avLst>
          </a:prstGeom>
          <a:solidFill>
            <a:srgbClr val="EAF6E5"/>
          </a:solidFill>
          <a:ln w="12700">
            <a:solidFill>
              <a:srgbClr val="77B25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380994" y="1783080"/>
            <a:ext cx="2521458" cy="411480"/>
          </a:xfrm>
          <a:prstGeom prst="roundRect">
            <a:avLst>
              <a:gd name="adj" fmla="val 26667"/>
            </a:avLst>
          </a:prstGeom>
          <a:solidFill>
            <a:srgbClr val="77B255"/>
          </a:solidFill>
          <a:ln w="12700">
            <a:solidFill>
              <a:srgbClr val="77B255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454146" y="1837944"/>
            <a:ext cx="2375154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ROK · Publikace &amp; networking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3472434" y="2436876"/>
            <a:ext cx="109728" cy="109728"/>
          </a:xfrm>
          <a:prstGeom prst="ellipse">
            <a:avLst/>
          </a:prstGeom>
          <a:solidFill>
            <a:srgbClr val="77B255"/>
          </a:solidFill>
          <a:ln w="12700">
            <a:solidFill>
              <a:srgbClr val="77B255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655314" y="2386584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Říjen: zápis předmětů pro 2. ROK v systému STAG</a:t>
            </a:r>
            <a:endParaRPr lang="en-US" sz="1080" dirty="0"/>
          </a:p>
        </p:txBody>
      </p:sp>
      <p:sp>
        <p:nvSpPr>
          <p:cNvPr id="26" name="Shape 23"/>
          <p:cNvSpPr/>
          <p:nvPr/>
        </p:nvSpPr>
        <p:spPr>
          <a:xfrm>
            <a:off x="3472434" y="2884932"/>
            <a:ext cx="109728" cy="109728"/>
          </a:xfrm>
          <a:prstGeom prst="ellipse">
            <a:avLst/>
          </a:prstGeom>
          <a:solidFill>
            <a:srgbClr val="77B255"/>
          </a:solidFill>
          <a:ln w="12700">
            <a:solidFill>
              <a:srgbClr val="77B255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5314" y="2834640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Listopad – červen: Studium vybraných zapsaných předmětů. Kolokvium II</a:t>
            </a:r>
            <a:endParaRPr lang="en-US" sz="1080" dirty="0"/>
          </a:p>
        </p:txBody>
      </p:sp>
      <p:sp>
        <p:nvSpPr>
          <p:cNvPr id="28" name="Shape 25"/>
          <p:cNvSpPr/>
          <p:nvPr/>
        </p:nvSpPr>
        <p:spPr>
          <a:xfrm>
            <a:off x="3472434" y="3332988"/>
            <a:ext cx="109728" cy="109728"/>
          </a:xfrm>
          <a:prstGeom prst="ellipse">
            <a:avLst/>
          </a:prstGeom>
          <a:solidFill>
            <a:srgbClr val="77B255"/>
          </a:solidFill>
          <a:ln w="12700">
            <a:solidFill>
              <a:srgbClr val="77B255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655314" y="3282696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Rozvíjení vlastního výzkumu, sběr dat. Publikační plán</a:t>
            </a:r>
            <a:endParaRPr lang="en-US" sz="1080" dirty="0"/>
          </a:p>
        </p:txBody>
      </p:sp>
      <p:sp>
        <p:nvSpPr>
          <p:cNvPr id="30" name="Shape 27"/>
          <p:cNvSpPr/>
          <p:nvPr/>
        </p:nvSpPr>
        <p:spPr>
          <a:xfrm>
            <a:off x="3472434" y="3781044"/>
            <a:ext cx="109728" cy="109728"/>
          </a:xfrm>
          <a:prstGeom prst="ellipse">
            <a:avLst/>
          </a:prstGeom>
          <a:solidFill>
            <a:srgbClr val="77B255"/>
          </a:solidFill>
          <a:ln w="12700">
            <a:solidFill>
              <a:srgbClr val="77B255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655314" y="3730752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Diskuse a plánování možností zahraniční stáže.</a:t>
            </a:r>
            <a:endParaRPr lang="en-US" sz="1080" dirty="0"/>
          </a:p>
        </p:txBody>
      </p:sp>
      <p:sp>
        <p:nvSpPr>
          <p:cNvPr id="32" name="Shape 29"/>
          <p:cNvSpPr/>
          <p:nvPr/>
        </p:nvSpPr>
        <p:spPr>
          <a:xfrm>
            <a:off x="6176772" y="1673352"/>
            <a:ext cx="2740914" cy="2907792"/>
          </a:xfrm>
          <a:prstGeom prst="roundRect">
            <a:avLst>
              <a:gd name="adj" fmla="val 5004"/>
            </a:avLst>
          </a:prstGeom>
          <a:solidFill>
            <a:srgbClr val="FFF3D8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286500" y="1783080"/>
            <a:ext cx="2521458" cy="411480"/>
          </a:xfrm>
          <a:prstGeom prst="roundRect">
            <a:avLst>
              <a:gd name="adj" fmla="val 26667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359652" y="1837944"/>
            <a:ext cx="2375154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ROK · Disertační projekt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6377940" y="2436876"/>
            <a:ext cx="109728" cy="1097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560820" y="2386584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Ríjen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zápis předmětů pro 3. ROK v systému STAG</a:t>
            </a:r>
            <a:endParaRPr lang="en-US" sz="1080" dirty="0"/>
          </a:p>
        </p:txBody>
      </p:sp>
      <p:sp>
        <p:nvSpPr>
          <p:cNvPr id="37" name="Shape 34"/>
          <p:cNvSpPr/>
          <p:nvPr/>
        </p:nvSpPr>
        <p:spPr>
          <a:xfrm>
            <a:off x="6377940" y="2884932"/>
            <a:ext cx="109728" cy="1097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560820" y="2834640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a obhajoba disertačního projektu (20-30 stran) před komisí.</a:t>
            </a:r>
            <a:endParaRPr lang="en-US" sz="1080" dirty="0"/>
          </a:p>
        </p:txBody>
      </p:sp>
      <p:sp>
        <p:nvSpPr>
          <p:cNvPr id="39" name="Shape 36"/>
          <p:cNvSpPr/>
          <p:nvPr/>
        </p:nvSpPr>
        <p:spPr>
          <a:xfrm>
            <a:off x="6377940" y="3332988"/>
            <a:ext cx="109728" cy="1097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560820" y="3282696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en-US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táž</a:t>
            </a:r>
            <a:r>
              <a:rPr lang="en-US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/ mezinárodní spolupráce</a:t>
            </a:r>
            <a:endParaRPr lang="en-US" sz="1080" dirty="0"/>
          </a:p>
        </p:txBody>
      </p:sp>
      <p:sp>
        <p:nvSpPr>
          <p:cNvPr id="41" name="Shape 38"/>
          <p:cNvSpPr/>
          <p:nvPr/>
        </p:nvSpPr>
        <p:spPr>
          <a:xfrm>
            <a:off x="6377940" y="3781044"/>
            <a:ext cx="109728" cy="1097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560820" y="3730752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cs-CZ" sz="11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r>
              <a:rPr lang="en-US" sz="110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růběžn</a:t>
            </a:r>
            <a:r>
              <a:rPr lang="cs-CZ" sz="11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ý postup výzkumu a </a:t>
            </a:r>
            <a:r>
              <a:rPr lang="en-US" sz="110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publikování</a:t>
            </a:r>
            <a:r>
              <a:rPr lang="cs-CZ" sz="11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Zapojení do grantových týmů.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9082278" y="1673352"/>
            <a:ext cx="2740914" cy="2907792"/>
          </a:xfrm>
          <a:prstGeom prst="roundRect">
            <a:avLst>
              <a:gd name="adj" fmla="val 5004"/>
            </a:avLst>
          </a:prstGeom>
          <a:solidFill>
            <a:srgbClr val="EEF2FF"/>
          </a:solidFill>
          <a:ln w="12700">
            <a:solidFill>
              <a:srgbClr val="5B6CC9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9192006" y="1783080"/>
            <a:ext cx="2521458" cy="411480"/>
          </a:xfrm>
          <a:prstGeom prst="roundRect">
            <a:avLst>
              <a:gd name="adj" fmla="val 26667"/>
            </a:avLst>
          </a:prstGeom>
          <a:solidFill>
            <a:srgbClr val="5B6CC9"/>
          </a:solidFill>
          <a:ln w="12700">
            <a:solidFill>
              <a:srgbClr val="5B6CC9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9265158" y="1837944"/>
            <a:ext cx="2375154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ROK · Dokončení &amp; SZZ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9283446" y="2436876"/>
            <a:ext cx="109728" cy="109728"/>
          </a:xfrm>
          <a:prstGeom prst="ellipse">
            <a:avLst/>
          </a:prstGeom>
          <a:solidFill>
            <a:srgbClr val="5B6CC9"/>
          </a:solidFill>
          <a:ln w="12700">
            <a:solidFill>
              <a:srgbClr val="5B6CC9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9466326" y="2386584"/>
            <a:ext cx="21739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</a:rPr>
              <a:t>Rozhodnutí o podobě disertace – skládaná nebo monografická a její sestavení</a:t>
            </a:r>
            <a:endParaRPr lang="en-US" sz="1080" dirty="0"/>
          </a:p>
        </p:txBody>
      </p:sp>
      <p:sp>
        <p:nvSpPr>
          <p:cNvPr id="48" name="Shape 45"/>
          <p:cNvSpPr/>
          <p:nvPr/>
        </p:nvSpPr>
        <p:spPr>
          <a:xfrm>
            <a:off x="9283446" y="2884932"/>
            <a:ext cx="109728" cy="109728"/>
          </a:xfrm>
          <a:prstGeom prst="ellipse">
            <a:avLst/>
          </a:prstGeom>
          <a:solidFill>
            <a:srgbClr val="5B6CC9"/>
          </a:solidFill>
          <a:ln w="12700">
            <a:solidFill>
              <a:srgbClr val="5B6CC9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9466326" y="2834640"/>
            <a:ext cx="217398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Naplnění všech ostatních studijních povinností (předměty,  kolokvia, tvůrčí činnost, mezinárodní stáž)</a:t>
            </a:r>
            <a:endParaRPr lang="en-US" sz="1080" dirty="0"/>
          </a:p>
        </p:txBody>
      </p:sp>
      <p:sp>
        <p:nvSpPr>
          <p:cNvPr id="50" name="Shape 47"/>
          <p:cNvSpPr/>
          <p:nvPr/>
        </p:nvSpPr>
        <p:spPr>
          <a:xfrm>
            <a:off x="9283446" y="3332988"/>
            <a:ext cx="109728" cy="109728"/>
          </a:xfrm>
          <a:prstGeom prst="ellipse">
            <a:avLst/>
          </a:prstGeom>
          <a:solidFill>
            <a:srgbClr val="5B6CC9"/>
          </a:solidFill>
          <a:ln w="12700">
            <a:solidFill>
              <a:srgbClr val="5B6CC9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9466326" y="3282696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r>
              <a:rPr lang="en-US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alá</a:t>
            </a:r>
            <a:r>
              <a:rPr lang="en-US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obhajoba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disertační práce </a:t>
            </a:r>
            <a:endParaRPr lang="en-US" sz="1080" dirty="0"/>
          </a:p>
        </p:txBody>
      </p:sp>
      <p:sp>
        <p:nvSpPr>
          <p:cNvPr id="52" name="Shape 49"/>
          <p:cNvSpPr/>
          <p:nvPr/>
        </p:nvSpPr>
        <p:spPr>
          <a:xfrm>
            <a:off x="9283446" y="3781044"/>
            <a:ext cx="109728" cy="109728"/>
          </a:xfrm>
          <a:prstGeom prst="ellipse">
            <a:avLst/>
          </a:prstGeom>
          <a:solidFill>
            <a:srgbClr val="5B6CC9"/>
          </a:solidFill>
          <a:ln w="12700">
            <a:solidFill>
              <a:srgbClr val="5B6CC9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9466326" y="3730752"/>
            <a:ext cx="2173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cs-CZ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tátní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závěrečná zkouška</a:t>
            </a:r>
            <a:r>
              <a:rPr lang="en-US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= </a:t>
            </a:r>
            <a:r>
              <a:rPr lang="en-US" sz="1080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obhajoba</a:t>
            </a:r>
            <a:r>
              <a:rPr lang="en-US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cs-CZ" sz="108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disertační práce</a:t>
            </a:r>
            <a:endParaRPr lang="en-US" sz="1080" dirty="0"/>
          </a:p>
        </p:txBody>
      </p:sp>
      <p:sp>
        <p:nvSpPr>
          <p:cNvPr id="54" name="Text 51"/>
          <p:cNvSpPr/>
          <p:nvPr/>
        </p:nvSpPr>
        <p:spPr>
          <a:xfrm>
            <a:off x="384048" y="4736592"/>
            <a:ext cx="329184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 celé studium </a:t>
            </a:r>
            <a:r>
              <a:rPr lang="en-US" sz="1420" b="1" dirty="0" err="1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hlídejte</a:t>
            </a:r>
            <a:r>
              <a:rPr lang="cs-CZ" sz="1420" b="1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</a:t>
            </a:r>
            <a:endParaRPr lang="en-US" sz="1420" dirty="0"/>
          </a:p>
        </p:txBody>
      </p:sp>
      <p:sp>
        <p:nvSpPr>
          <p:cNvPr id="55" name="Text 52"/>
          <p:cNvSpPr/>
          <p:nvPr/>
        </p:nvSpPr>
        <p:spPr>
          <a:xfrm>
            <a:off x="2459736" y="4754880"/>
            <a:ext cx="9015984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cs-CZ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</a:t>
            </a:r>
            <a:r>
              <a:rPr lang="en-US" sz="1030" dirty="0" err="1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redity</a:t>
            </a:r>
            <a:r>
              <a:rPr lang="cs-CZ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celkem a za jednotlivé aktivity</a:t>
            </a:r>
            <a:r>
              <a:rPr lang="en-US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cs-CZ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výroční studijní</a:t>
            </a:r>
            <a:r>
              <a:rPr lang="en-US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zprávy, </a:t>
            </a:r>
            <a:r>
              <a:rPr lang="cs-CZ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průběžnou </a:t>
            </a:r>
            <a:r>
              <a:rPr lang="en-US" sz="1030" dirty="0" err="1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komunikaci</a:t>
            </a:r>
            <a:r>
              <a:rPr lang="en-US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se </a:t>
            </a:r>
            <a:r>
              <a:rPr lang="en-US" sz="1030" dirty="0" err="1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školitelem</a:t>
            </a:r>
            <a:r>
              <a:rPr lang="cs-CZ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kontakt a spolupráci na katedře </a:t>
            </a:r>
            <a:r>
              <a:rPr lang="en-US" sz="103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030" dirty="0"/>
          </a:p>
        </p:txBody>
      </p:sp>
      <p:sp>
        <p:nvSpPr>
          <p:cNvPr id="56" name="Shape 53"/>
          <p:cNvSpPr/>
          <p:nvPr/>
        </p:nvSpPr>
        <p:spPr>
          <a:xfrm>
            <a:off x="384048" y="5074920"/>
            <a:ext cx="1847088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2700">
            <a:solidFill>
              <a:srgbClr val="D2DEE6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493776" y="5166360"/>
            <a:ext cx="1627632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E7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240 kr.</a:t>
            </a:r>
            <a:endParaRPr lang="en-US" sz="1350" dirty="0"/>
          </a:p>
        </p:txBody>
      </p:sp>
      <p:sp>
        <p:nvSpPr>
          <p:cNvPr id="58" name="Text 55"/>
          <p:cNvSpPr/>
          <p:nvPr/>
        </p:nvSpPr>
        <p:spPr>
          <a:xfrm>
            <a:off x="475488" y="5422392"/>
            <a:ext cx="1664208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celkem za studium</a:t>
            </a:r>
            <a:endParaRPr lang="en-US" sz="1000" dirty="0"/>
          </a:p>
        </p:txBody>
      </p:sp>
      <p:sp>
        <p:nvSpPr>
          <p:cNvPr id="59" name="Shape 56"/>
          <p:cNvSpPr/>
          <p:nvPr/>
        </p:nvSpPr>
        <p:spPr>
          <a:xfrm>
            <a:off x="2286000" y="5074920"/>
            <a:ext cx="1847088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2700">
            <a:solidFill>
              <a:srgbClr val="D2DEE6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2395728" y="5166360"/>
            <a:ext cx="1627632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9A0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65–75</a:t>
            </a:r>
            <a:endParaRPr lang="en-US" sz="1350" dirty="0"/>
          </a:p>
        </p:txBody>
      </p:sp>
      <p:sp>
        <p:nvSpPr>
          <p:cNvPr id="61" name="Text 58"/>
          <p:cNvSpPr/>
          <p:nvPr/>
        </p:nvSpPr>
        <p:spPr>
          <a:xfrm>
            <a:off x="2377440" y="5422392"/>
            <a:ext cx="1664208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předměty</a:t>
            </a:r>
            <a:endParaRPr lang="en-US" sz="1000" dirty="0"/>
          </a:p>
        </p:txBody>
      </p:sp>
      <p:sp>
        <p:nvSpPr>
          <p:cNvPr id="62" name="Shape 59"/>
          <p:cNvSpPr/>
          <p:nvPr/>
        </p:nvSpPr>
        <p:spPr>
          <a:xfrm>
            <a:off x="4187952" y="5074920"/>
            <a:ext cx="1847088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2700">
            <a:solidFill>
              <a:srgbClr val="D2DEE6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63" name="Text 60"/>
          <p:cNvSpPr/>
          <p:nvPr/>
        </p:nvSpPr>
        <p:spPr>
          <a:xfrm>
            <a:off x="4297680" y="5166360"/>
            <a:ext cx="1627632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77B2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min. 80</a:t>
            </a:r>
            <a:endParaRPr lang="en-US" sz="1350" dirty="0"/>
          </a:p>
        </p:txBody>
      </p:sp>
      <p:sp>
        <p:nvSpPr>
          <p:cNvPr id="64" name="Text 61"/>
          <p:cNvSpPr/>
          <p:nvPr/>
        </p:nvSpPr>
        <p:spPr>
          <a:xfrm>
            <a:off x="4279392" y="5422392"/>
            <a:ext cx="1664208" cy="2651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00" dirty="0" err="1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tvůrčí</a:t>
            </a:r>
            <a:r>
              <a:rPr lang="en-US" sz="100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00" dirty="0" err="1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činnost</a:t>
            </a:r>
            <a:r>
              <a:rPr lang="cs-CZ" sz="100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z toho publikace min. 50</a:t>
            </a:r>
            <a:endParaRPr lang="en-US" sz="1000" dirty="0"/>
          </a:p>
        </p:txBody>
      </p:sp>
      <p:sp>
        <p:nvSpPr>
          <p:cNvPr id="65" name="Shape 62"/>
          <p:cNvSpPr/>
          <p:nvPr/>
        </p:nvSpPr>
        <p:spPr>
          <a:xfrm>
            <a:off x="6089904" y="5074920"/>
            <a:ext cx="1847088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2700">
            <a:solidFill>
              <a:srgbClr val="D2DEE6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6199632" y="5166360"/>
            <a:ext cx="1627632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59E0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10–25</a:t>
            </a:r>
            <a:endParaRPr lang="en-US" sz="1350" dirty="0"/>
          </a:p>
        </p:txBody>
      </p:sp>
      <p:sp>
        <p:nvSpPr>
          <p:cNvPr id="67" name="Text 64"/>
          <p:cNvSpPr/>
          <p:nvPr/>
        </p:nvSpPr>
        <p:spPr>
          <a:xfrm>
            <a:off x="6181344" y="5422392"/>
            <a:ext cx="1664208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stáž / internacionalizace</a:t>
            </a:r>
            <a:endParaRPr lang="en-US" sz="1000" dirty="0"/>
          </a:p>
        </p:txBody>
      </p:sp>
      <p:sp>
        <p:nvSpPr>
          <p:cNvPr id="68" name="Shape 65"/>
          <p:cNvSpPr/>
          <p:nvPr/>
        </p:nvSpPr>
        <p:spPr>
          <a:xfrm>
            <a:off x="7991856" y="5074920"/>
            <a:ext cx="1847088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2700">
            <a:solidFill>
              <a:srgbClr val="D2DEE6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8101584" y="5166360"/>
            <a:ext cx="1627632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0–40</a:t>
            </a:r>
            <a:endParaRPr lang="en-US" sz="1350" dirty="0"/>
          </a:p>
        </p:txBody>
      </p:sp>
      <p:sp>
        <p:nvSpPr>
          <p:cNvPr id="70" name="Text 67"/>
          <p:cNvSpPr/>
          <p:nvPr/>
        </p:nvSpPr>
        <p:spPr>
          <a:xfrm>
            <a:off x="8083296" y="5422392"/>
            <a:ext cx="1664208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66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výuka / vedení prací</a:t>
            </a:r>
            <a:endParaRPr lang="en-US" sz="1000" dirty="0"/>
          </a:p>
        </p:txBody>
      </p:sp>
      <p:sp>
        <p:nvSpPr>
          <p:cNvPr id="71" name="Shape 68"/>
          <p:cNvSpPr/>
          <p:nvPr/>
        </p:nvSpPr>
        <p:spPr>
          <a:xfrm>
            <a:off x="9893808" y="5074920"/>
            <a:ext cx="1847088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2700">
            <a:solidFill>
              <a:srgbClr val="D2DEE6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72" name="Text 69"/>
          <p:cNvSpPr/>
          <p:nvPr/>
        </p:nvSpPr>
        <p:spPr>
          <a:xfrm>
            <a:off x="10003536" y="5166360"/>
            <a:ext cx="1627632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cs-CZ" sz="1350" b="1" dirty="0">
                <a:solidFill>
                  <a:srgbClr val="8B5C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!! </a:t>
            </a:r>
            <a:r>
              <a:rPr lang="en-US" sz="1350" b="1" dirty="0">
                <a:solidFill>
                  <a:srgbClr val="8B5C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kr./</a:t>
            </a:r>
            <a:r>
              <a:rPr lang="en-US" sz="1350" b="1" dirty="0" err="1">
                <a:solidFill>
                  <a:srgbClr val="8B5C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rok</a:t>
            </a:r>
            <a:r>
              <a:rPr lang="cs-CZ" sz="1350" b="1" dirty="0">
                <a:solidFill>
                  <a:srgbClr val="8B5C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!!</a:t>
            </a:r>
            <a:endParaRPr lang="en-US" sz="1350" dirty="0"/>
          </a:p>
        </p:txBody>
      </p:sp>
      <p:sp>
        <p:nvSpPr>
          <p:cNvPr id="73" name="Text 70"/>
          <p:cNvSpPr/>
          <p:nvPr/>
        </p:nvSpPr>
        <p:spPr>
          <a:xfrm>
            <a:off x="9985248" y="5422392"/>
            <a:ext cx="1664208" cy="2651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cs-CZ" sz="1000" dirty="0">
                <a:solidFill>
                  <a:srgbClr val="56616A"/>
                </a:solidFill>
                <a:latin typeface="Aptos" pitchFamily="34" charset="0"/>
              </a:rPr>
              <a:t>pro bezproblémový postup do dalšího roku</a:t>
            </a:r>
            <a:endParaRPr lang="en-US" sz="1000" dirty="0"/>
          </a:p>
        </p:txBody>
      </p:sp>
      <p:sp>
        <p:nvSpPr>
          <p:cNvPr id="74" name="Shape 71"/>
          <p:cNvSpPr/>
          <p:nvPr/>
        </p:nvSpPr>
        <p:spPr>
          <a:xfrm>
            <a:off x="384048" y="5870448"/>
            <a:ext cx="9738360" cy="502920"/>
          </a:xfrm>
          <a:prstGeom prst="roundRect">
            <a:avLst>
              <a:gd name="adj" fmla="val 21818"/>
            </a:avLst>
          </a:prstGeom>
          <a:solidFill>
            <a:srgbClr val="FFF1B8"/>
          </a:solidFill>
          <a:ln w="12700">
            <a:solidFill>
              <a:srgbClr val="E2C044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576072" y="5961888"/>
            <a:ext cx="937260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Nečekejte se zahraniční zkušeností, publikacemi ani disertací na 4. rok — plánujte je průběžně se školitelem.</a:t>
            </a:r>
            <a:endParaRPr lang="en-US" sz="1120" dirty="0"/>
          </a:p>
        </p:txBody>
      </p:sp>
      <p:sp>
        <p:nvSpPr>
          <p:cNvPr id="76" name="Shape 73"/>
          <p:cNvSpPr/>
          <p:nvPr/>
        </p:nvSpPr>
        <p:spPr>
          <a:xfrm>
            <a:off x="10314432" y="5879592"/>
            <a:ext cx="1499616" cy="475488"/>
          </a:xfrm>
          <a:prstGeom prst="roundRect">
            <a:avLst>
              <a:gd name="adj" fmla="val 17308"/>
            </a:avLst>
          </a:prstGeom>
          <a:solidFill>
            <a:srgbClr val="E7F5FB"/>
          </a:solidFill>
          <a:ln w="12700">
            <a:solidFill>
              <a:srgbClr val="E7F5FB">
                <a:alpha val="0"/>
              </a:srgbClr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10369296" y="5897880"/>
            <a:ext cx="13898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0B2E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detailní pravidla: směrnice č. 3/2025 + příloha programu + váš ISP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2592</TotalTime>
  <Words>344</Words>
  <Application>Microsoft Office PowerPoint</Application>
  <PresentationFormat>Širokoúhlá obrazovka</PresentationFormat>
  <Paragraphs>41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Prezentace aplikace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Doktorské studium FSE UJEP: 4letá roadmapa</dc:title>
  <dc:subject>Roadmapa doktorského studia FSE UJEP</dc:subject>
  <dc:creator>OpenAI</dc:creator>
  <cp:lastModifiedBy>Lenka Slavikova</cp:lastModifiedBy>
  <cp:revision>5</cp:revision>
  <dcterms:created xsi:type="dcterms:W3CDTF">2026-08-23T14:47:47Z</dcterms:created>
  <dcterms:modified xsi:type="dcterms:W3CDTF">2026-08-25T10:52:49Z</dcterms:modified>
</cp:coreProperties>
</file>