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278" r:id="rId3"/>
    <p:sldId id="257" r:id="rId4"/>
    <p:sldId id="258" r:id="rId5"/>
    <p:sldId id="259" r:id="rId6"/>
    <p:sldId id="260" r:id="rId7"/>
    <p:sldId id="280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97"/>
    <p:restoredTop sz="82123"/>
  </p:normalViewPr>
  <p:slideViewPr>
    <p:cSldViewPr snapToGrid="0">
      <p:cViewPr varScale="1">
        <p:scale>
          <a:sx n="59" d="100"/>
          <a:sy n="59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641B1-3A81-3240-9AAD-BF44712A2E4A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8D94D-E367-464E-AC82-10A21038536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688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D3D34C08-6E37-CDD9-BBA9-E72BEA7CA0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2B03287C-97D7-6C52-0066-AA763BF90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595A0783-2E59-794F-C53C-D281A853A1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6383D7-6C43-F541-960D-D50AD2C828A8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8D94D-E367-464E-AC82-10A210385361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2031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8D94D-E367-464E-AC82-10A210385361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2968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K </a:t>
            </a:r>
            <a:r>
              <a:rPr lang="sk-SK" dirty="0" err="1"/>
              <a:t>prezentaci</a:t>
            </a:r>
            <a:r>
              <a:rPr lang="sk-SK" dirty="0"/>
              <a:t> </a:t>
            </a:r>
            <a:r>
              <a:rPr lang="sk-SK" dirty="0" err="1"/>
              <a:t>vysled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8D94D-E367-464E-AC82-10A210385361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1292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8D94D-E367-464E-AC82-10A210385361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577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A79FFC-4F0F-9CE2-C532-63E22732A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F635813-7DE3-D9E5-3986-14D778DBC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3AA846D-6F56-A29B-CE8D-64F1AC7C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640F027-E1FB-BC5A-524F-3B7ADA8F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37C4627-CF82-2B01-DB95-26D07A50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636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6307AC-3F40-4C1A-7EB8-41DE3BF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54D67E4-B399-C1AA-E519-EBA2855E2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DC4C8F3-DBF9-5125-64EC-FACDB7AF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FF22CDB-5F6F-DD03-C052-FDC852C01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EC7CEF-DDC2-CBEC-AAF2-9F45914A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76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A2AFEF45-7D49-97D6-6D89-B610BB6667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AD4B40C-2931-C8A0-1EB8-E75652D278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43A5062-CC63-0452-5210-6EBA9D9F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652DDDD-B269-FDD9-6595-372C9FBAA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4A62C24-6D4B-0332-4935-678E55B3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333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79F07-C3B6-7EF6-9EDC-B82AF832F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ECD24-EC46-359E-6999-220EF51B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BC51B-775A-84FB-2076-01A6EFE6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23A69-C6F8-644A-B17D-C6B6F357096F}" type="slidenum">
              <a:rPr lang="cs-CZ" altLang="cs-CZ"/>
              <a:pPr/>
              <a:t>‹#›</a:t>
            </a:fld>
            <a:endParaRPr lang="cs-CZ" altLang="cs-CZ"/>
          </a:p>
        </p:txBody>
      </p:sp>
      <p:pic>
        <p:nvPicPr>
          <p:cNvPr id="7" name="Obrázek 4">
            <a:extLst>
              <a:ext uri="{FF2B5EF4-FFF2-40B4-BE49-F238E27FC236}">
                <a16:creationId xmlns:a16="http://schemas.microsoft.com/office/drawing/2014/main" id="{DEDA7189-BB88-1A9C-A2B1-350069565B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13" b="20489"/>
          <a:stretch>
            <a:fillRect/>
          </a:stretch>
        </p:blipFill>
        <p:spPr bwMode="auto">
          <a:xfrm>
            <a:off x="6937273" y="31169"/>
            <a:ext cx="5224276" cy="1475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2672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F5A84-9273-4E0D-3395-26EC0B28B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D9046-A343-EDB7-84D6-1C22ACB3F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3DD1B-AEDD-C7A9-5280-7CA34B88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D517-39CB-6A40-8313-96394745060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56755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396B4-E61E-2DA3-131B-41B5D775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253F5-4795-C45F-A84F-9E4CDF272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CAC8-C68E-CB4A-691F-7B64586BB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49E47-A391-124F-9E0C-6FF1862A09F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67717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EE2DA-0928-F9D1-80E1-3C59513C6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8E3C458-B6DB-1D40-1494-ABC894680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D0AB86-BE9F-1C07-9688-BADF5748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B0E74-032C-E24B-B5F8-A49591A79D3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2358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086A980-35A7-E1D4-791E-8C9535F3C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CC2E306-D5C0-22E0-C286-F04B9D82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4A71111-312D-FA1F-0748-DDDF0B817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1E297-45DB-794D-9F2E-A188429235B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09576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226739A-072B-E01E-62A1-5CB3253A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62ED470-C8C7-482A-039F-38B49EDB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C8A7AB-38B2-F6BC-D162-4F31B6BF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FBFA2-20D1-3642-BF5C-E4ACAF436AF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06480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17E3B9D-70A7-1EB6-0D85-A3A1705AB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5AA376B-F7C8-73F3-488B-EB9FC320E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7449D8-F3B2-EB21-6116-23B5E012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FAFD4-4996-034A-AD9F-27514CA5C0C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42188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04AC021-873D-69D3-69D2-6BE35B3EA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1220A9-0685-610D-9B7C-26749A560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62A08C-2113-A1C5-7B68-D2A12ECE0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58952-0C8A-9C49-9C1F-E54E5880DEB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016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CD4629-4AA2-A8B9-3B07-91C5B48C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F177C6C-66F5-E5D8-0E72-F580A61A5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14B8CB-6BA3-4872-5E94-088B5CF5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3A4870F-292C-D92A-6915-85AF990F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04134CB-AB58-18EE-FF75-8A5901265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6036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5223D3-3B7C-B9E4-E963-17E45C3A9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CA35D1-8745-5875-BFBE-8B80DFCD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252CD9-2A10-36C0-9022-9E1D1CF4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9A9EE-6C6F-F544-890A-724D70035A8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750233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06312-E97F-D817-87B7-13D676DC8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DAD18-6EFB-C9FE-574B-43C8F745F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3163D-8D5F-B617-345B-B70EEB3B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02D3E-0AFE-6841-BC2B-BD04AFC4A94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78461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AE1FB-0634-B766-CF44-F3F0D55B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8A810-75E1-210D-BB7C-76430819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E03C9-1C39-F394-1289-3DA751BC5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1CC90-0A6A-A949-B044-7FB3C08AE3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137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2E19E0-431E-358F-7867-E213EB828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E7BAEC0-B639-0617-6686-1930261C3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61D4A4C-6A3F-0095-3037-B702124B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8E89136-EE7C-D04F-A8A4-724D0168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0920041-A22B-36D4-8441-C6B5176F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9834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65ADDE-DF05-4D64-6FF2-1196FE17E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0CCF514-B71C-F4A0-12A1-199CC991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4CB302A-4E48-D874-0328-EBDC83484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7CB3924-B407-90E1-92AF-10564FE50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E517E18-A080-301C-1AC5-E2BD76E63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C7BE1A2-64FA-F42D-8706-F26FC9B45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907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5752F2-86D5-05AE-9E90-35BA7875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434A7BE-EB82-C22E-AB51-061EBD2B8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6AAD7C1-722F-0A93-2E6C-9F15D5F2E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1F6E516-8C93-67DC-E8C0-09B4E3CCE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4C7A2D7-1390-8F9D-06D2-43D78E855C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84CDDB92-FC77-3A18-18B0-5DA474F5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5DF6D272-6B78-29C3-72B1-31934905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4A265F6A-83C1-93D9-65DB-6CF569C74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821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00D1D-6FCD-D9A6-2FBE-3745CFCCB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59FDC8F-6364-4FAB-5FB2-C1D3C0BEB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D10A38D6-6348-BCBF-9662-88F1D051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C20242FB-E03F-97FF-E278-EB582A154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58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4226F6F4-A6C4-3CCA-BB92-629EB58B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959AF26-ED7E-5115-C87E-43588A7B8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9223587-172B-0D93-169C-6CD5D901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88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1BA9D-A4F6-AC84-A445-DC21D8252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BB96321-0D3E-174B-9419-B281030F8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3A14E39-A443-36FB-E6F1-C5B70685B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0C0C8856-965F-451E-0FF2-E8860EE7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640580E-7010-52BD-22B6-5A354C485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B0A57F2-559C-6C62-CF69-A4505ED0B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553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2D1B44-CCFD-2157-CFF2-BE2A748C3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F8DBB16D-17CF-B296-7F3C-AB22F862BD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3ED729-A26C-69B2-F3B2-0EAC72862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C4FDB8B-C91A-F4BA-2210-6C7990CFF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253B0FB-D026-26D4-CF3F-49DA8E555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A4606A6-77C7-7740-535A-44BA4F52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82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8723B026-676C-E99A-A00A-2C91C1368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0813A32-2992-8EA4-ED49-A4D05667E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Kliknite sem a upravte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177CBA2-CDDE-45B7-06FE-2E33EEA347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B12FC6-6113-2947-8DCB-00B271A02E78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C2346FC-EB6E-997F-E58D-CFEC7A8775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9F4E91A-AB1D-1A69-F210-779E1195E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701393-3993-5B49-9B58-AA1E86CCA94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ek 4">
            <a:extLst>
              <a:ext uri="{FF2B5EF4-FFF2-40B4-BE49-F238E27FC236}">
                <a16:creationId xmlns:a16="http://schemas.microsoft.com/office/drawing/2014/main" id="{FCB03439-2239-2A0B-7FB3-065F261BD0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56" b="20488"/>
          <a:stretch>
            <a:fillRect/>
          </a:stretch>
        </p:blipFill>
        <p:spPr bwMode="auto">
          <a:xfrm>
            <a:off x="8725510" y="0"/>
            <a:ext cx="3185933" cy="955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079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21BF87A-67B7-D013-1BD6-4F260400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  <a:endParaRPr lang="en-US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63B3B-FC40-4CC0-4E23-3925520F30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F9F10-97D1-4B35-9434-656F74056B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/>
              <a:t>25.2.2016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155B-1773-4954-8B2A-7F7E8BD63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13805-6BAF-4F30-B5BC-7AF8CFD578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03F5E6E-146C-0143-8198-76500F6F0CD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8647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AAB15BE5-D316-0B6B-2355-3E987B495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750217"/>
            <a:ext cx="10363200" cy="715963"/>
          </a:xfrm>
        </p:spPr>
        <p:txBody>
          <a:bodyPr/>
          <a:lstStyle/>
          <a:p>
            <a:r>
              <a:rPr lang="cs-CZ" sz="2800" dirty="0"/>
              <a:t>Obhajoba bakalářské / diplomové práce</a:t>
            </a:r>
          </a:p>
        </p:txBody>
      </p:sp>
      <p:sp>
        <p:nvSpPr>
          <p:cNvPr id="7171" name="Podnadpis 2">
            <a:extLst>
              <a:ext uri="{FF2B5EF4-FFF2-40B4-BE49-F238E27FC236}">
                <a16:creationId xmlns:a16="http://schemas.microsoft.com/office/drawing/2014/main" id="{8F01EFEB-254D-BB21-8464-4E4FA8148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55900"/>
            <a:ext cx="9144000" cy="1348581"/>
          </a:xfrm>
        </p:spPr>
        <p:txBody>
          <a:bodyPr/>
          <a:lstStyle/>
          <a:p>
            <a:r>
              <a:rPr lang="cs-CZ" sz="3600" i="1" dirty="0"/>
              <a:t>Název práce</a:t>
            </a:r>
            <a:endParaRPr lang="cs-CZ" sz="3600" dirty="0"/>
          </a:p>
        </p:txBody>
      </p:sp>
      <p:sp>
        <p:nvSpPr>
          <p:cNvPr id="7173" name="Obdélník 5">
            <a:extLst>
              <a:ext uri="{FF2B5EF4-FFF2-40B4-BE49-F238E27FC236}">
                <a16:creationId xmlns:a16="http://schemas.microsoft.com/office/drawing/2014/main" id="{69E08C24-B743-F16D-285B-D4B5CD708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429919"/>
            <a:ext cx="880427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>
                <a:solidFill>
                  <a:prstClr val="black"/>
                </a:solidFill>
                <a:latin typeface="+mn-lt"/>
              </a:rPr>
              <a:t>Autor práce:  </a:t>
            </a:r>
            <a:r>
              <a:rPr lang="cs-CZ" sz="2000" i="1" dirty="0">
                <a:solidFill>
                  <a:prstClr val="black"/>
                </a:solidFill>
                <a:latin typeface="+mn-lt"/>
              </a:rPr>
              <a:t>   		Jméno příjmení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>
              <a:solidFill>
                <a:prstClr val="black"/>
              </a:solidFill>
              <a:latin typeface="+mn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>
                <a:solidFill>
                  <a:prstClr val="black"/>
                </a:solidFill>
                <a:latin typeface="+mn-lt"/>
              </a:rPr>
              <a:t>Vedoucí práce: </a:t>
            </a:r>
            <a:r>
              <a:rPr lang="cs-CZ" sz="2000" i="1" dirty="0">
                <a:solidFill>
                  <a:prstClr val="black"/>
                </a:solidFill>
                <a:latin typeface="+mn-lt"/>
              </a:rPr>
              <a:t>		Jméno příjmení, tituly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sz="2000" i="1" dirty="0">
              <a:solidFill>
                <a:prstClr val="black"/>
              </a:solidFill>
              <a:latin typeface="+mn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>
                <a:latin typeface="+mn-lt"/>
              </a:rPr>
              <a:t>Název</a:t>
            </a:r>
            <a:r>
              <a:rPr lang="sk-SK" sz="2000" dirty="0">
                <a:latin typeface="+mn-lt"/>
              </a:rPr>
              <a:t> katedry: </a:t>
            </a:r>
            <a:r>
              <a:rPr lang="cs-CZ" sz="2000" i="1" dirty="0">
                <a:solidFill>
                  <a:prstClr val="black"/>
                </a:solidFill>
                <a:latin typeface="+mn-lt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cs-CZ" sz="2000" i="1" dirty="0">
                <a:solidFill>
                  <a:prstClr val="black"/>
                </a:solidFill>
                <a:latin typeface="+mn-lt"/>
              </a:rPr>
              <a:t> 		Katedra sociální práce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sz="2000" i="1" dirty="0">
              <a:solidFill>
                <a:prstClr val="black"/>
              </a:solidFill>
              <a:latin typeface="+mn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/>
              <a:t>Datum</a:t>
            </a:r>
            <a:r>
              <a:rPr lang="sk-SK" sz="2000" dirty="0"/>
              <a:t> </a:t>
            </a:r>
            <a:r>
              <a:rPr lang="cs-CZ" sz="2000" dirty="0"/>
              <a:t>konání</a:t>
            </a:r>
            <a:r>
              <a:rPr lang="sk-SK" sz="2000" dirty="0"/>
              <a:t> obhajoby:	</a:t>
            </a:r>
            <a:endParaRPr lang="cs-CZ" sz="2000" i="1" dirty="0">
              <a:solidFill>
                <a:prstClr val="blac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F49536-308F-53E4-3858-E784F7A6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cs-CZ" noProof="0" dirty="0"/>
              <a:t>1) </a:t>
            </a:r>
            <a:r>
              <a:rPr lang="cs-CZ" b="1" noProof="0" dirty="0"/>
              <a:t>Úvod</a:t>
            </a:r>
            <a:r>
              <a:rPr lang="cs-CZ" noProof="0" dirty="0"/>
              <a:t> 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E4C7AEA-C627-6AA3-3CA4-E33DB867B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sz="2400" b="1" dirty="0"/>
              <a:t>Kontext a význam zvoleného tématu </a:t>
            </a:r>
            <a:r>
              <a:rPr lang="cs-CZ" sz="2400" i="1" dirty="0">
                <a:solidFill>
                  <a:srgbClr val="FF0000"/>
                </a:solidFill>
              </a:rPr>
              <a:t>(Stručně vysvětlete, proč je téma aktuální a společensky či odborně relevantní; nepopisujte celou teorii, pouze to, co je nutné pro pochopení výzkumu.</a:t>
            </a:r>
            <a:r>
              <a:rPr lang="cs-CZ" sz="2400" dirty="0">
                <a:solidFill>
                  <a:srgbClr val="FF0000"/>
                </a:solidFill>
              </a:rPr>
              <a:t>) </a:t>
            </a:r>
          </a:p>
          <a:p>
            <a:pPr>
              <a:spcAft>
                <a:spcPts val="1200"/>
              </a:spcAft>
            </a:pPr>
            <a:r>
              <a:rPr lang="cs-CZ" sz="2400" b="1" noProof="0" dirty="0"/>
              <a:t>Identifikace „mezery“ ve výzkumu</a:t>
            </a:r>
            <a:r>
              <a:rPr lang="cs-CZ" sz="2400" noProof="0" dirty="0"/>
              <a:t> </a:t>
            </a:r>
            <a:r>
              <a:rPr lang="cs-CZ" sz="2400" i="1" noProof="0" dirty="0">
                <a:solidFill>
                  <a:srgbClr val="FF0000"/>
                </a:solidFill>
              </a:rPr>
              <a:t>(Uveďte, co v dosavadních výzkumech chybí, co je zastaralé nebo čemu nebyla věnována dostatečná pozornost – zde zdůvodňujete existenci své práce.)</a:t>
            </a:r>
          </a:p>
          <a:p>
            <a:pPr>
              <a:spcAft>
                <a:spcPts val="1200"/>
              </a:spcAft>
            </a:pPr>
            <a:r>
              <a:rPr lang="cs-CZ" sz="2400" b="1" dirty="0"/>
              <a:t>Cíl práce</a:t>
            </a:r>
            <a:r>
              <a:rPr lang="cs-CZ" sz="2400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(Jasná a srozumitelná definice toho, co bylo hlavním záměrem práce.)</a:t>
            </a:r>
          </a:p>
          <a:p>
            <a:pPr>
              <a:spcAft>
                <a:spcPts val="1200"/>
              </a:spcAft>
            </a:pPr>
            <a:r>
              <a:rPr lang="cs-CZ" sz="2400" b="1" dirty="0"/>
              <a:t>Výzkumné otázky / Hypotézy</a:t>
            </a:r>
            <a:r>
              <a:rPr lang="cs-CZ" sz="2400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(Představte otázky, na které jste hledali odpověď a které budou následně zodpovězeny v části výsledků.)</a:t>
            </a:r>
          </a:p>
        </p:txBody>
      </p:sp>
    </p:spTree>
    <p:extLst>
      <p:ext uri="{BB962C8B-B14F-4D97-AF65-F5344CB8AC3E}">
        <p14:creationId xmlns:p14="http://schemas.microsoft.com/office/powerpoint/2010/main" val="3245897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C36183-C177-6D4E-1C33-B3302E17E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cs-CZ" noProof="0" dirty="0"/>
              <a:t>2)</a:t>
            </a:r>
            <a:r>
              <a:rPr lang="cs-CZ" b="1" noProof="0" dirty="0"/>
              <a:t> Metody</a:t>
            </a:r>
            <a:r>
              <a:rPr lang="cs-CZ" noProof="0" dirty="0"/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FAE7A8C-B42C-7BE6-FC27-DCCEFBFDB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sz="2400" b="1" noProof="0" dirty="0"/>
              <a:t>Typ výzkumu</a:t>
            </a:r>
            <a:r>
              <a:rPr lang="cs-CZ" sz="2400" noProof="0" dirty="0"/>
              <a:t> </a:t>
            </a:r>
            <a:r>
              <a:rPr lang="cs-CZ" sz="2400" i="1" noProof="0" dirty="0">
                <a:solidFill>
                  <a:srgbClr val="FF0000"/>
                </a:solidFill>
              </a:rPr>
              <a:t>(</a:t>
            </a:r>
            <a:r>
              <a:rPr lang="cs-CZ" sz="2400" i="1" dirty="0">
                <a:solidFill>
                  <a:srgbClr val="FF0000"/>
                </a:solidFill>
              </a:rPr>
              <a:t>Stručně charakterizujte</a:t>
            </a:r>
            <a:r>
              <a:rPr lang="cs-CZ" sz="2400" i="1" noProof="0" dirty="0">
                <a:solidFill>
                  <a:srgbClr val="FF0000"/>
                </a:solidFill>
              </a:rPr>
              <a:t> zvolený přístup – např. kvalitativní / kvantitativní / smíšený – </a:t>
            </a:r>
            <a:r>
              <a:rPr lang="cs-CZ" sz="2400" i="1" dirty="0">
                <a:solidFill>
                  <a:srgbClr val="FF0000"/>
                </a:solidFill>
              </a:rPr>
              <a:t>krátce vysvětlete, proč byl tento typ zvolen vzhledem k cíli práce</a:t>
            </a:r>
            <a:r>
              <a:rPr lang="cs-CZ" sz="2400" i="1" noProof="0" dirty="0">
                <a:solidFill>
                  <a:srgbClr val="FF0000"/>
                </a:solidFill>
              </a:rPr>
              <a:t>.)</a:t>
            </a:r>
          </a:p>
          <a:p>
            <a:r>
              <a:rPr lang="cs-CZ" sz="2400" b="1" noProof="0" dirty="0"/>
              <a:t>Výzkumný nástroj</a:t>
            </a:r>
            <a:r>
              <a:rPr lang="cs-CZ" sz="2400" noProof="0" dirty="0"/>
              <a:t> </a:t>
            </a:r>
            <a:r>
              <a:rPr lang="cs-CZ" sz="2400" i="1" noProof="0" dirty="0">
                <a:solidFill>
                  <a:srgbClr val="FF0000"/>
                </a:solidFill>
              </a:rPr>
              <a:t>(</a:t>
            </a:r>
            <a:r>
              <a:rPr lang="cs-CZ" sz="2400" i="1" dirty="0">
                <a:solidFill>
                  <a:srgbClr val="FF0000"/>
                </a:solidFill>
              </a:rPr>
              <a:t>Stručně charakterizujte použitý výzkumný nástroj, </a:t>
            </a:r>
            <a:r>
              <a:rPr lang="cs-CZ" sz="2400" i="1" noProof="0" dirty="0">
                <a:solidFill>
                  <a:srgbClr val="FF0000"/>
                </a:solidFill>
              </a:rPr>
              <a:t>např. dotazník či scénář rozhovoru; uveďte, zda jde o vlastní konstrukci nebo převzatý model.)</a:t>
            </a:r>
          </a:p>
          <a:p>
            <a:r>
              <a:rPr lang="cs-CZ" sz="2400" b="1" dirty="0"/>
              <a:t>Výzkumný soubor a vzorek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i="1" dirty="0">
                <a:solidFill>
                  <a:srgbClr val="FF0000"/>
                </a:solidFill>
              </a:rPr>
              <a:t>(Definujte cílovou populaci, způsob výběru účastníků, jejich počet a důležité demografické znaky.)</a:t>
            </a:r>
          </a:p>
          <a:p>
            <a:r>
              <a:rPr lang="cs-CZ" sz="2400" b="1" dirty="0"/>
              <a:t>Sběr dat</a:t>
            </a:r>
            <a:r>
              <a:rPr lang="cs-CZ" sz="2400" i="1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(Popište praktický průběh sběru dat, délku, místo a etické aspekty.)</a:t>
            </a:r>
          </a:p>
          <a:p>
            <a:r>
              <a:rPr lang="cs-CZ" sz="2400" b="1" dirty="0"/>
              <a:t>Zpracování dat</a:t>
            </a:r>
            <a:r>
              <a:rPr lang="cs-CZ" sz="2400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(Uveďte, jakým způsobem byla data analyzována, např. kódování, tematická analýza, případně použití softwaru.)</a:t>
            </a:r>
          </a:p>
          <a:p>
            <a:endParaRPr lang="cs-CZ" sz="2400" i="1" noProof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119F95-4040-8AB1-2EF4-75EF5C611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cs-CZ" noProof="0" dirty="0"/>
              <a:t>3)</a:t>
            </a:r>
            <a:r>
              <a:rPr lang="cs-CZ" b="1" noProof="0" dirty="0"/>
              <a:t> Výsledky</a:t>
            </a:r>
            <a:r>
              <a:rPr lang="cs-CZ" noProof="0" dirty="0"/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1D4406C-7B06-2954-13E0-CDB5E18E5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b="1" noProof="0" dirty="0"/>
              <a:t>Strukturovaný přehled zjištění</a:t>
            </a:r>
            <a:r>
              <a:rPr lang="cs-CZ" noProof="0" dirty="0"/>
              <a:t> </a:t>
            </a:r>
          </a:p>
          <a:p>
            <a:pPr lvl="1"/>
            <a:r>
              <a:rPr lang="cs-CZ" i="1" noProof="0" dirty="0">
                <a:solidFill>
                  <a:srgbClr val="FF0000"/>
                </a:solidFill>
              </a:rPr>
              <a:t>(Představte konkrétní fakta získaná analýzou; </a:t>
            </a:r>
            <a:r>
              <a:rPr lang="cs-CZ" i="1" dirty="0">
                <a:solidFill>
                  <a:srgbClr val="FF0000"/>
                </a:solidFill>
              </a:rPr>
              <a:t>vyberte pouze nejdůležitější výsledky, neprezentujte všechno, co je v textu práce. </a:t>
            </a:r>
          </a:p>
          <a:p>
            <a:pPr lvl="1"/>
            <a:r>
              <a:rPr lang="cs-CZ" i="1" noProof="0" dirty="0">
                <a:solidFill>
                  <a:srgbClr val="FF0000"/>
                </a:solidFill>
              </a:rPr>
              <a:t>Použijte grafy, tabulky nebo schémata pro maximální přehlednost naměřených hodnot či zjištěných kategorií.</a:t>
            </a:r>
          </a:p>
          <a:p>
            <a:pPr lvl="1"/>
            <a:r>
              <a:rPr lang="cs-CZ" i="1" noProof="0" dirty="0">
                <a:solidFill>
                  <a:srgbClr val="FF0000"/>
                </a:solidFill>
              </a:rPr>
              <a:t>Poskytněte odpovědi na vaše výzkumné otázky/potvrzení či vyvrácení hypotéz.)</a:t>
            </a:r>
          </a:p>
          <a:p>
            <a:pPr lvl="1"/>
            <a:endParaRPr lang="cs-CZ" i="1" noProof="0" dirty="0">
              <a:solidFill>
                <a:srgbClr val="FF0000"/>
              </a:solidFill>
            </a:endParaRPr>
          </a:p>
          <a:p>
            <a:pPr lvl="1"/>
            <a:r>
              <a:rPr lang="cs-CZ" b="1" dirty="0"/>
              <a:t>Specifikace Vašeho podílu pokud jde o týmový výzkum </a:t>
            </a:r>
            <a:r>
              <a:rPr lang="cs-CZ" dirty="0">
                <a:solidFill>
                  <a:srgbClr val="FF0000"/>
                </a:solidFill>
              </a:rPr>
              <a:t>(</a:t>
            </a:r>
            <a:r>
              <a:rPr lang="cs-CZ" i="1" dirty="0">
                <a:solidFill>
                  <a:srgbClr val="FF0000"/>
                </a:solidFill>
              </a:rPr>
              <a:t>Jasně uveďte, které výsledky prezentujete Vy a které zpracovávaly jiné autorky / jiní autoři.</a:t>
            </a:r>
            <a:r>
              <a:rPr lang="cs-CZ" dirty="0">
                <a:solidFill>
                  <a:srgbClr val="FF0000"/>
                </a:solidFill>
              </a:rPr>
              <a:t>)</a:t>
            </a:r>
            <a:r>
              <a:rPr lang="cs-CZ" sz="2800" i="1" dirty="0">
                <a:solidFill>
                  <a:srgbClr val="FF0000"/>
                </a:solidFill>
              </a:rPr>
              <a:t>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378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686DC-07E3-9377-CD20-8C10AC23A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cs-CZ" noProof="0" dirty="0"/>
              <a:t>4)</a:t>
            </a:r>
            <a:r>
              <a:rPr lang="cs-CZ" b="1" noProof="0" dirty="0"/>
              <a:t> Diskuse a závěr </a:t>
            </a:r>
            <a:endParaRPr lang="cs-CZ" noProof="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6F4CD0-6D94-3E61-CE7C-064A4683D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Srovnání výsledků s jinými studiemi a teoriemi </a:t>
            </a:r>
            <a:r>
              <a:rPr lang="cs-CZ" sz="2400" i="1" noProof="0" dirty="0">
                <a:solidFill>
                  <a:srgbClr val="FF0000"/>
                </a:solidFill>
              </a:rPr>
              <a:t>(Konfrontujte svá zjištění s výsledky jiných autorů – v čem se shodujete a v čem se lišíte? </a:t>
            </a:r>
            <a:r>
              <a:rPr lang="cs-CZ" sz="2400" i="1" dirty="0">
                <a:solidFill>
                  <a:srgbClr val="FF0000"/>
                </a:solidFill>
              </a:rPr>
              <a:t>ukažte, že své výsledky dokážete zasadit do širšího odborného kontextu, nejen je popsat.)</a:t>
            </a:r>
            <a:endParaRPr lang="cs-CZ" sz="2400" b="1" i="1" noProof="0" dirty="0">
              <a:solidFill>
                <a:srgbClr val="FF0000"/>
              </a:solidFill>
            </a:endParaRPr>
          </a:p>
          <a:p>
            <a:r>
              <a:rPr lang="cs-CZ" sz="2400" b="1" noProof="0" dirty="0"/>
              <a:t>Interpretace výsledků</a:t>
            </a:r>
            <a:r>
              <a:rPr lang="cs-CZ" sz="2400" noProof="0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(Vysvětlete, čím lze výsledky objasnit, zejména pokud jsou překvapivé, rozporné nebo znepokojivé.)</a:t>
            </a:r>
          </a:p>
          <a:p>
            <a:r>
              <a:rPr lang="cs-CZ" sz="2400" b="1" dirty="0"/>
              <a:t>Implikace</a:t>
            </a:r>
            <a:r>
              <a:rPr lang="cs-CZ" sz="2400" dirty="0"/>
              <a:t> </a:t>
            </a:r>
            <a:r>
              <a:rPr lang="cs-CZ" sz="2400" b="1" dirty="0"/>
              <a:t>výsledků </a:t>
            </a:r>
            <a:r>
              <a:rPr lang="cs-CZ" sz="2400" dirty="0">
                <a:solidFill>
                  <a:srgbClr val="FF0000"/>
                </a:solidFill>
              </a:rPr>
              <a:t>(</a:t>
            </a:r>
            <a:r>
              <a:rPr lang="cs-CZ" sz="2400" i="1" dirty="0">
                <a:solidFill>
                  <a:srgbClr val="FF0000"/>
                </a:solidFill>
              </a:rPr>
              <a:t>Naznačte, co výsledky znamenají pro praxi, cílovou skupinu, instituce, vzdělávání nebo další výzkum.</a:t>
            </a:r>
            <a:r>
              <a:rPr lang="cs-CZ" sz="2400" dirty="0">
                <a:solidFill>
                  <a:srgbClr val="FF0000"/>
                </a:solidFill>
              </a:rPr>
              <a:t>)</a:t>
            </a:r>
            <a:endParaRPr lang="cs-CZ" sz="2400" i="1" dirty="0">
              <a:solidFill>
                <a:srgbClr val="FF0000"/>
              </a:solidFill>
            </a:endParaRPr>
          </a:p>
          <a:p>
            <a:r>
              <a:rPr lang="cs-CZ" sz="2400" b="1" dirty="0"/>
              <a:t>Limity výzkumu</a:t>
            </a:r>
            <a:r>
              <a:rPr lang="cs-CZ" sz="2400" dirty="0"/>
              <a:t> </a:t>
            </a:r>
            <a:r>
              <a:rPr lang="cs-CZ" sz="2400" i="1" dirty="0">
                <a:solidFill>
                  <a:srgbClr val="FF0000"/>
                </a:solidFill>
              </a:rPr>
              <a:t>(Otevřeně uveďte slabá místa výzkumu, která mohla výsledky ovlivnit; ale zároveň zdůrazněte, proč má práce hodnotu i přes tato omezení.)</a:t>
            </a:r>
          </a:p>
          <a:p>
            <a:r>
              <a:rPr lang="cs-CZ" sz="2400" b="1" dirty="0"/>
              <a:t>Doporučení a vize do budoucna </a:t>
            </a:r>
            <a:r>
              <a:rPr lang="cs-CZ" sz="2400" dirty="0">
                <a:solidFill>
                  <a:srgbClr val="FF0000"/>
                </a:solidFill>
              </a:rPr>
              <a:t>(</a:t>
            </a:r>
            <a:r>
              <a:rPr lang="cs-CZ" sz="2400" i="1" dirty="0">
                <a:solidFill>
                  <a:srgbClr val="FF0000"/>
                </a:solidFill>
              </a:rPr>
              <a:t>Naznačte, jak by bylo možné na výzkum navázat nebo co by bylo vhodné zkoumat dál</a:t>
            </a:r>
            <a:r>
              <a:rPr lang="cs-CZ" sz="2400" dirty="0">
                <a:solidFill>
                  <a:srgbClr val="FF00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1779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162362F2-716D-4D91-9D7F-36A639829A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>
                <a:solidFill>
                  <a:srgbClr val="FF0000"/>
                </a:solidFill>
              </a:rPr>
              <a:t>(</a:t>
            </a:r>
            <a:r>
              <a:rPr lang="cs-CZ" dirty="0">
                <a:solidFill>
                  <a:srgbClr val="FF0000"/>
                </a:solidFill>
              </a:rPr>
              <a:t>Poděkujte za pozornost</a:t>
            </a:r>
            <a:r>
              <a:rPr lang="sk-SK" dirty="0">
                <a:solidFill>
                  <a:srgbClr val="FF0000"/>
                </a:solidFill>
              </a:rPr>
              <a:t>). 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2368679-2327-5090-BAFE-D4F4ECD76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k-S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3516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486</Words>
  <Application>Microsoft Office PowerPoint</Application>
  <PresentationFormat>Širokoúhlá obrazovka</PresentationFormat>
  <Paragraphs>40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Verdana</vt:lpstr>
      <vt:lpstr>Motív Office</vt:lpstr>
      <vt:lpstr>Office Theme</vt:lpstr>
      <vt:lpstr>Obhajoba bakalářské / diplomové práce</vt:lpstr>
      <vt:lpstr>1) Úvod  </vt:lpstr>
      <vt:lpstr>2) Metody </vt:lpstr>
      <vt:lpstr>3) Výsledky </vt:lpstr>
      <vt:lpstr>4) Diskuse a závěr </vt:lpstr>
      <vt:lpstr>(Poděkujte za pozornost).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Obhajoba bakalářské / diplomové práce</dc:title>
  <dc:creator>Slavka Karkoskova Ascend, obcianske zdruzenie</dc:creator>
  <cp:lastModifiedBy>Vašat</cp:lastModifiedBy>
  <cp:revision>33</cp:revision>
  <dcterms:created xsi:type="dcterms:W3CDTF">2025-12-17T09:07:21Z</dcterms:created>
  <dcterms:modified xsi:type="dcterms:W3CDTF">2026-02-10T20:43:59Z</dcterms:modified>
</cp:coreProperties>
</file>