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5"/>
  </p:notesMasterIdLst>
  <p:sldIdLst>
    <p:sldId id="256" r:id="rId2"/>
    <p:sldId id="257" r:id="rId3"/>
    <p:sldId id="286" r:id="rId4"/>
    <p:sldId id="287" r:id="rId5"/>
    <p:sldId id="288" r:id="rId6"/>
    <p:sldId id="289" r:id="rId7"/>
    <p:sldId id="296" r:id="rId8"/>
    <p:sldId id="269" r:id="rId9"/>
    <p:sldId id="267" r:id="rId10"/>
    <p:sldId id="307" r:id="rId11"/>
    <p:sldId id="270" r:id="rId12"/>
    <p:sldId id="271" r:id="rId13"/>
    <p:sldId id="290" r:id="rId14"/>
    <p:sldId id="259" r:id="rId15"/>
    <p:sldId id="297" r:id="rId16"/>
    <p:sldId id="298" r:id="rId17"/>
    <p:sldId id="275" r:id="rId18"/>
    <p:sldId id="276" r:id="rId19"/>
    <p:sldId id="311" r:id="rId20"/>
    <p:sldId id="313" r:id="rId21"/>
    <p:sldId id="314" r:id="rId22"/>
    <p:sldId id="315" r:id="rId23"/>
    <p:sldId id="316" r:id="rId24"/>
    <p:sldId id="317" r:id="rId25"/>
    <p:sldId id="299" r:id="rId26"/>
    <p:sldId id="324" r:id="rId27"/>
    <p:sldId id="328" r:id="rId28"/>
    <p:sldId id="329" r:id="rId29"/>
    <p:sldId id="330" r:id="rId30"/>
    <p:sldId id="331" r:id="rId31"/>
    <p:sldId id="334" r:id="rId32"/>
    <p:sldId id="333" r:id="rId33"/>
    <p:sldId id="335" r:id="rId34"/>
    <p:sldId id="291" r:id="rId35"/>
    <p:sldId id="292" r:id="rId36"/>
    <p:sldId id="293" r:id="rId37"/>
    <p:sldId id="318" r:id="rId38"/>
    <p:sldId id="319" r:id="rId39"/>
    <p:sldId id="325" r:id="rId40"/>
    <p:sldId id="326" r:id="rId41"/>
    <p:sldId id="327" r:id="rId42"/>
    <p:sldId id="294" r:id="rId43"/>
    <p:sldId id="26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8C9FF-0F4A-465C-8CE4-F9D17261E0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C90A46-6F06-406C-A9CE-9C6EB9E8FB2E}">
      <dgm:prSet/>
      <dgm:spPr/>
      <dgm:t>
        <a:bodyPr/>
        <a:lstStyle/>
        <a:p>
          <a:r>
            <a:rPr lang="cs-CZ" b="1"/>
            <a:t>Nedostatečný entuziasmus </a:t>
          </a:r>
          <a:endParaRPr lang="en-US"/>
        </a:p>
      </dgm:t>
    </dgm:pt>
    <dgm:pt modelId="{3758E6FC-DE44-478F-B15A-FFE8F0515BBD}" type="parTrans" cxnId="{55958591-8E0F-4279-8E4D-D64381DEA5BB}">
      <dgm:prSet/>
      <dgm:spPr/>
      <dgm:t>
        <a:bodyPr/>
        <a:lstStyle/>
        <a:p>
          <a:endParaRPr lang="en-US"/>
        </a:p>
      </dgm:t>
    </dgm:pt>
    <dgm:pt modelId="{7566724B-5E1D-47C7-AE2E-DAE6D916603C}" type="sibTrans" cxnId="{55958591-8E0F-4279-8E4D-D64381DEA5BB}">
      <dgm:prSet/>
      <dgm:spPr/>
      <dgm:t>
        <a:bodyPr/>
        <a:lstStyle/>
        <a:p>
          <a:endParaRPr lang="en-US"/>
        </a:p>
      </dgm:t>
    </dgm:pt>
    <dgm:pt modelId="{225C7274-B4D8-4676-8427-635681EE6703}">
      <dgm:prSet/>
      <dgm:spPr/>
      <dgm:t>
        <a:bodyPr/>
        <a:lstStyle/>
        <a:p>
          <a:r>
            <a:rPr lang="cs-CZ" b="1"/>
            <a:t>Nedostatečná implementace </a:t>
          </a:r>
          <a:endParaRPr lang="en-US"/>
        </a:p>
      </dgm:t>
    </dgm:pt>
    <dgm:pt modelId="{FA410F04-B641-42ED-8DFA-EEEA858D1FA5}" type="parTrans" cxnId="{36D173D8-7DCC-4F53-99B7-69196226BD54}">
      <dgm:prSet/>
      <dgm:spPr/>
      <dgm:t>
        <a:bodyPr/>
        <a:lstStyle/>
        <a:p>
          <a:endParaRPr lang="en-US"/>
        </a:p>
      </dgm:t>
    </dgm:pt>
    <dgm:pt modelId="{4F97FE4F-E3A5-4DA3-8E07-C8DEAE1B3F2A}" type="sibTrans" cxnId="{36D173D8-7DCC-4F53-99B7-69196226BD54}">
      <dgm:prSet/>
      <dgm:spPr/>
      <dgm:t>
        <a:bodyPr/>
        <a:lstStyle/>
        <a:p>
          <a:endParaRPr lang="en-US"/>
        </a:p>
      </dgm:t>
    </dgm:pt>
    <dgm:pt modelId="{E7B3AD57-1B4F-4E34-8121-D07CFDA73B92}">
      <dgm:prSet/>
      <dgm:spPr/>
      <dgm:t>
        <a:bodyPr/>
        <a:lstStyle/>
        <a:p>
          <a:r>
            <a:rPr lang="cs-CZ" b="1"/>
            <a:t>Absence strategického přístupu</a:t>
          </a:r>
          <a:endParaRPr lang="en-US"/>
        </a:p>
      </dgm:t>
    </dgm:pt>
    <dgm:pt modelId="{1ABC355A-7A1A-4CEE-8C78-35FE7B746AFF}" type="parTrans" cxnId="{E7807DD3-F24F-44D5-8FF6-DE5406CA0A5B}">
      <dgm:prSet/>
      <dgm:spPr/>
      <dgm:t>
        <a:bodyPr/>
        <a:lstStyle/>
        <a:p>
          <a:endParaRPr lang="en-US"/>
        </a:p>
      </dgm:t>
    </dgm:pt>
    <dgm:pt modelId="{33E06D54-4BD7-447C-84E8-F32AA8834517}" type="sibTrans" cxnId="{E7807DD3-F24F-44D5-8FF6-DE5406CA0A5B}">
      <dgm:prSet/>
      <dgm:spPr/>
      <dgm:t>
        <a:bodyPr/>
        <a:lstStyle/>
        <a:p>
          <a:endParaRPr lang="en-US"/>
        </a:p>
      </dgm:t>
    </dgm:pt>
    <dgm:pt modelId="{4BDE651F-3AD9-411E-B1BF-F6AF8BC0B8F3}">
      <dgm:prSet/>
      <dgm:spPr/>
      <dgm:t>
        <a:bodyPr/>
        <a:lstStyle/>
        <a:p>
          <a:r>
            <a:rPr lang="cs-CZ" b="1"/>
            <a:t>Problematická komunikace</a:t>
          </a:r>
          <a:r>
            <a:rPr lang="cs-CZ"/>
            <a:t> </a:t>
          </a:r>
          <a:endParaRPr lang="en-US"/>
        </a:p>
      </dgm:t>
    </dgm:pt>
    <dgm:pt modelId="{03A61265-B96E-40BF-ADE8-E191177ECCAA}" type="parTrans" cxnId="{83F9F781-2AC0-4A6C-8155-E39E41192FE7}">
      <dgm:prSet/>
      <dgm:spPr/>
      <dgm:t>
        <a:bodyPr/>
        <a:lstStyle/>
        <a:p>
          <a:endParaRPr lang="en-US"/>
        </a:p>
      </dgm:t>
    </dgm:pt>
    <dgm:pt modelId="{E8CCF2DF-63C3-47D2-811C-EB4BF51ED6C5}" type="sibTrans" cxnId="{83F9F781-2AC0-4A6C-8155-E39E41192FE7}">
      <dgm:prSet/>
      <dgm:spPr/>
      <dgm:t>
        <a:bodyPr/>
        <a:lstStyle/>
        <a:p>
          <a:endParaRPr lang="en-US"/>
        </a:p>
      </dgm:t>
    </dgm:pt>
    <dgm:pt modelId="{E4B8D45F-0ACC-4DFB-B96D-DCEBF39DDFF4}">
      <dgm:prSet/>
      <dgm:spPr/>
      <dgm:t>
        <a:bodyPr/>
        <a:lstStyle/>
        <a:p>
          <a:r>
            <a:rPr lang="cs-CZ" b="1"/>
            <a:t>Nadměrný analytismus</a:t>
          </a:r>
          <a:endParaRPr lang="en-US"/>
        </a:p>
      </dgm:t>
    </dgm:pt>
    <dgm:pt modelId="{3BB0D855-E0A7-495C-B7DD-DDFA155B4033}" type="parTrans" cxnId="{E27CE761-9489-43E8-9187-0D1DD214F1A6}">
      <dgm:prSet/>
      <dgm:spPr/>
      <dgm:t>
        <a:bodyPr/>
        <a:lstStyle/>
        <a:p>
          <a:endParaRPr lang="en-US"/>
        </a:p>
      </dgm:t>
    </dgm:pt>
    <dgm:pt modelId="{27F7B700-2372-46DA-9022-C903D028286E}" type="sibTrans" cxnId="{E27CE761-9489-43E8-9187-0D1DD214F1A6}">
      <dgm:prSet/>
      <dgm:spPr/>
      <dgm:t>
        <a:bodyPr/>
        <a:lstStyle/>
        <a:p>
          <a:endParaRPr lang="en-US"/>
        </a:p>
      </dgm:t>
    </dgm:pt>
    <dgm:pt modelId="{BC865913-2FF6-4914-91F1-F317EDED5980}">
      <dgm:prSet/>
      <dgm:spPr/>
      <dgm:t>
        <a:bodyPr/>
        <a:lstStyle/>
        <a:p>
          <a:r>
            <a:rPr lang="cs-CZ" b="1"/>
            <a:t>Technický procesismus</a:t>
          </a:r>
          <a:endParaRPr lang="en-US"/>
        </a:p>
      </dgm:t>
    </dgm:pt>
    <dgm:pt modelId="{656422D1-4442-472B-A57B-C1A744A6B945}" type="parTrans" cxnId="{079A6C7E-5E7F-4C75-9DD1-A07818BC7753}">
      <dgm:prSet/>
      <dgm:spPr/>
      <dgm:t>
        <a:bodyPr/>
        <a:lstStyle/>
        <a:p>
          <a:endParaRPr lang="en-US"/>
        </a:p>
      </dgm:t>
    </dgm:pt>
    <dgm:pt modelId="{FEF4EAFF-F188-45FE-93E4-AD5B964DF46F}" type="sibTrans" cxnId="{079A6C7E-5E7F-4C75-9DD1-A07818BC7753}">
      <dgm:prSet/>
      <dgm:spPr/>
      <dgm:t>
        <a:bodyPr/>
        <a:lstStyle/>
        <a:p>
          <a:endParaRPr lang="en-US"/>
        </a:p>
      </dgm:t>
    </dgm:pt>
    <dgm:pt modelId="{EA89E95B-FC52-4265-A9EA-F9B93D7654E0}">
      <dgm:prSet/>
      <dgm:spPr/>
      <dgm:t>
        <a:bodyPr/>
        <a:lstStyle/>
        <a:p>
          <a:r>
            <a:rPr lang="cs-CZ" b="1"/>
            <a:t>Akcent na kvantitu na úkor kvality</a:t>
          </a:r>
          <a:endParaRPr lang="en-US"/>
        </a:p>
      </dgm:t>
    </dgm:pt>
    <dgm:pt modelId="{0DC5E971-011E-4F9A-B998-E4B16CCA7EAD}" type="parTrans" cxnId="{F3AB14C8-784C-4066-9178-C1B0D27D3D28}">
      <dgm:prSet/>
      <dgm:spPr/>
      <dgm:t>
        <a:bodyPr/>
        <a:lstStyle/>
        <a:p>
          <a:endParaRPr lang="en-US"/>
        </a:p>
      </dgm:t>
    </dgm:pt>
    <dgm:pt modelId="{5F4F73EA-4D31-439E-9E05-B1A2D08D24BA}" type="sibTrans" cxnId="{F3AB14C8-784C-4066-9178-C1B0D27D3D28}">
      <dgm:prSet/>
      <dgm:spPr/>
      <dgm:t>
        <a:bodyPr/>
        <a:lstStyle/>
        <a:p>
          <a:endParaRPr lang="en-US"/>
        </a:p>
      </dgm:t>
    </dgm:pt>
    <dgm:pt modelId="{21B90767-1AD6-470D-8595-85C12A767B50}" type="pres">
      <dgm:prSet presAssocID="{D6F8C9FF-0F4A-465C-8CE4-F9D17261E0EC}" presName="diagram" presStyleCnt="0">
        <dgm:presLayoutVars>
          <dgm:dir/>
          <dgm:resizeHandles val="exact"/>
        </dgm:presLayoutVars>
      </dgm:prSet>
      <dgm:spPr/>
    </dgm:pt>
    <dgm:pt modelId="{B7F961CA-D87B-4DD1-9D54-58E5C5E2DD04}" type="pres">
      <dgm:prSet presAssocID="{ABC90A46-6F06-406C-A9CE-9C6EB9E8FB2E}" presName="node" presStyleLbl="node1" presStyleIdx="0" presStyleCnt="7">
        <dgm:presLayoutVars>
          <dgm:bulletEnabled val="1"/>
        </dgm:presLayoutVars>
      </dgm:prSet>
      <dgm:spPr/>
    </dgm:pt>
    <dgm:pt modelId="{3D646C85-A700-4035-958F-A5F76E6C437E}" type="pres">
      <dgm:prSet presAssocID="{7566724B-5E1D-47C7-AE2E-DAE6D916603C}" presName="sibTrans" presStyleCnt="0"/>
      <dgm:spPr/>
    </dgm:pt>
    <dgm:pt modelId="{CEF3E1F1-1522-4BCA-BF60-8CE55FD0D851}" type="pres">
      <dgm:prSet presAssocID="{225C7274-B4D8-4676-8427-635681EE6703}" presName="node" presStyleLbl="node1" presStyleIdx="1" presStyleCnt="7">
        <dgm:presLayoutVars>
          <dgm:bulletEnabled val="1"/>
        </dgm:presLayoutVars>
      </dgm:prSet>
      <dgm:spPr/>
    </dgm:pt>
    <dgm:pt modelId="{00C21BAA-7676-43CB-AF78-6DFDC8B62ECC}" type="pres">
      <dgm:prSet presAssocID="{4F97FE4F-E3A5-4DA3-8E07-C8DEAE1B3F2A}" presName="sibTrans" presStyleCnt="0"/>
      <dgm:spPr/>
    </dgm:pt>
    <dgm:pt modelId="{CD7CFC13-1478-4286-B3ED-310B3D79FCF2}" type="pres">
      <dgm:prSet presAssocID="{E7B3AD57-1B4F-4E34-8121-D07CFDA73B92}" presName="node" presStyleLbl="node1" presStyleIdx="2" presStyleCnt="7">
        <dgm:presLayoutVars>
          <dgm:bulletEnabled val="1"/>
        </dgm:presLayoutVars>
      </dgm:prSet>
      <dgm:spPr/>
    </dgm:pt>
    <dgm:pt modelId="{29EF7DD1-6F95-4484-8E22-DF4C82AD8198}" type="pres">
      <dgm:prSet presAssocID="{33E06D54-4BD7-447C-84E8-F32AA8834517}" presName="sibTrans" presStyleCnt="0"/>
      <dgm:spPr/>
    </dgm:pt>
    <dgm:pt modelId="{83AEC30E-7104-49E9-AB47-ABDF78563BED}" type="pres">
      <dgm:prSet presAssocID="{4BDE651F-3AD9-411E-B1BF-F6AF8BC0B8F3}" presName="node" presStyleLbl="node1" presStyleIdx="3" presStyleCnt="7">
        <dgm:presLayoutVars>
          <dgm:bulletEnabled val="1"/>
        </dgm:presLayoutVars>
      </dgm:prSet>
      <dgm:spPr/>
    </dgm:pt>
    <dgm:pt modelId="{EFA68119-8D2B-4969-9982-0CBF7FCE0965}" type="pres">
      <dgm:prSet presAssocID="{E8CCF2DF-63C3-47D2-811C-EB4BF51ED6C5}" presName="sibTrans" presStyleCnt="0"/>
      <dgm:spPr/>
    </dgm:pt>
    <dgm:pt modelId="{573E93FB-6279-4F88-B3C5-D14EBC20211F}" type="pres">
      <dgm:prSet presAssocID="{E4B8D45F-0ACC-4DFB-B96D-DCEBF39DDFF4}" presName="node" presStyleLbl="node1" presStyleIdx="4" presStyleCnt="7">
        <dgm:presLayoutVars>
          <dgm:bulletEnabled val="1"/>
        </dgm:presLayoutVars>
      </dgm:prSet>
      <dgm:spPr/>
    </dgm:pt>
    <dgm:pt modelId="{5D2421FF-703B-407C-AB70-054D958B948A}" type="pres">
      <dgm:prSet presAssocID="{27F7B700-2372-46DA-9022-C903D028286E}" presName="sibTrans" presStyleCnt="0"/>
      <dgm:spPr/>
    </dgm:pt>
    <dgm:pt modelId="{4DA7714D-0D85-43F0-B72B-FA2330923922}" type="pres">
      <dgm:prSet presAssocID="{BC865913-2FF6-4914-91F1-F317EDED5980}" presName="node" presStyleLbl="node1" presStyleIdx="5" presStyleCnt="7">
        <dgm:presLayoutVars>
          <dgm:bulletEnabled val="1"/>
        </dgm:presLayoutVars>
      </dgm:prSet>
      <dgm:spPr/>
    </dgm:pt>
    <dgm:pt modelId="{06D645AF-DECA-4A84-8429-82EC10F2B3F3}" type="pres">
      <dgm:prSet presAssocID="{FEF4EAFF-F188-45FE-93E4-AD5B964DF46F}" presName="sibTrans" presStyleCnt="0"/>
      <dgm:spPr/>
    </dgm:pt>
    <dgm:pt modelId="{385811DD-6C28-4193-BD35-61061D6B1AB9}" type="pres">
      <dgm:prSet presAssocID="{EA89E95B-FC52-4265-A9EA-F9B93D7654E0}" presName="node" presStyleLbl="node1" presStyleIdx="6" presStyleCnt="7">
        <dgm:presLayoutVars>
          <dgm:bulletEnabled val="1"/>
        </dgm:presLayoutVars>
      </dgm:prSet>
      <dgm:spPr/>
    </dgm:pt>
  </dgm:ptLst>
  <dgm:cxnLst>
    <dgm:cxn modelId="{B21D1C09-49D2-4680-8DA2-2E8B6105CF83}" type="presOf" srcId="{ABC90A46-6F06-406C-A9CE-9C6EB9E8FB2E}" destId="{B7F961CA-D87B-4DD1-9D54-58E5C5E2DD04}" srcOrd="0" destOrd="0" presId="urn:microsoft.com/office/officeart/2005/8/layout/default"/>
    <dgm:cxn modelId="{361D0425-9C43-4831-9AC6-369883C398DB}" type="presOf" srcId="{EA89E95B-FC52-4265-A9EA-F9B93D7654E0}" destId="{385811DD-6C28-4193-BD35-61061D6B1AB9}" srcOrd="0" destOrd="0" presId="urn:microsoft.com/office/officeart/2005/8/layout/default"/>
    <dgm:cxn modelId="{486A7A28-3366-4DF6-B7A6-7B2C1198ADB3}" type="presOf" srcId="{4BDE651F-3AD9-411E-B1BF-F6AF8BC0B8F3}" destId="{83AEC30E-7104-49E9-AB47-ABDF78563BED}" srcOrd="0" destOrd="0" presId="urn:microsoft.com/office/officeart/2005/8/layout/default"/>
    <dgm:cxn modelId="{D7BAC02D-CFD0-491A-A79A-0C3F15986ED2}" type="presOf" srcId="{E7B3AD57-1B4F-4E34-8121-D07CFDA73B92}" destId="{CD7CFC13-1478-4286-B3ED-310B3D79FCF2}" srcOrd="0" destOrd="0" presId="urn:microsoft.com/office/officeart/2005/8/layout/default"/>
    <dgm:cxn modelId="{E27CE761-9489-43E8-9187-0D1DD214F1A6}" srcId="{D6F8C9FF-0F4A-465C-8CE4-F9D17261E0EC}" destId="{E4B8D45F-0ACC-4DFB-B96D-DCEBF39DDFF4}" srcOrd="4" destOrd="0" parTransId="{3BB0D855-E0A7-495C-B7DD-DDFA155B4033}" sibTransId="{27F7B700-2372-46DA-9022-C903D028286E}"/>
    <dgm:cxn modelId="{B1C66544-363B-44D0-83A9-F2A4956651AC}" type="presOf" srcId="{E4B8D45F-0ACC-4DFB-B96D-DCEBF39DDFF4}" destId="{573E93FB-6279-4F88-B3C5-D14EBC20211F}" srcOrd="0" destOrd="0" presId="urn:microsoft.com/office/officeart/2005/8/layout/default"/>
    <dgm:cxn modelId="{079A6C7E-5E7F-4C75-9DD1-A07818BC7753}" srcId="{D6F8C9FF-0F4A-465C-8CE4-F9D17261E0EC}" destId="{BC865913-2FF6-4914-91F1-F317EDED5980}" srcOrd="5" destOrd="0" parTransId="{656422D1-4442-472B-A57B-C1A744A6B945}" sibTransId="{FEF4EAFF-F188-45FE-93E4-AD5B964DF46F}"/>
    <dgm:cxn modelId="{83F9F781-2AC0-4A6C-8155-E39E41192FE7}" srcId="{D6F8C9FF-0F4A-465C-8CE4-F9D17261E0EC}" destId="{4BDE651F-3AD9-411E-B1BF-F6AF8BC0B8F3}" srcOrd="3" destOrd="0" parTransId="{03A61265-B96E-40BF-ADE8-E191177ECCAA}" sibTransId="{E8CCF2DF-63C3-47D2-811C-EB4BF51ED6C5}"/>
    <dgm:cxn modelId="{55958591-8E0F-4279-8E4D-D64381DEA5BB}" srcId="{D6F8C9FF-0F4A-465C-8CE4-F9D17261E0EC}" destId="{ABC90A46-6F06-406C-A9CE-9C6EB9E8FB2E}" srcOrd="0" destOrd="0" parTransId="{3758E6FC-DE44-478F-B15A-FFE8F0515BBD}" sibTransId="{7566724B-5E1D-47C7-AE2E-DAE6D916603C}"/>
    <dgm:cxn modelId="{1F7F6DC7-2CDB-455D-8A0D-F13090C02BC8}" type="presOf" srcId="{D6F8C9FF-0F4A-465C-8CE4-F9D17261E0EC}" destId="{21B90767-1AD6-470D-8595-85C12A767B50}" srcOrd="0" destOrd="0" presId="urn:microsoft.com/office/officeart/2005/8/layout/default"/>
    <dgm:cxn modelId="{F3AB14C8-784C-4066-9178-C1B0D27D3D28}" srcId="{D6F8C9FF-0F4A-465C-8CE4-F9D17261E0EC}" destId="{EA89E95B-FC52-4265-A9EA-F9B93D7654E0}" srcOrd="6" destOrd="0" parTransId="{0DC5E971-011E-4F9A-B998-E4B16CCA7EAD}" sibTransId="{5F4F73EA-4D31-439E-9E05-B1A2D08D24BA}"/>
    <dgm:cxn modelId="{E7807DD3-F24F-44D5-8FF6-DE5406CA0A5B}" srcId="{D6F8C9FF-0F4A-465C-8CE4-F9D17261E0EC}" destId="{E7B3AD57-1B4F-4E34-8121-D07CFDA73B92}" srcOrd="2" destOrd="0" parTransId="{1ABC355A-7A1A-4CEE-8C78-35FE7B746AFF}" sibTransId="{33E06D54-4BD7-447C-84E8-F32AA8834517}"/>
    <dgm:cxn modelId="{36D173D8-7DCC-4F53-99B7-69196226BD54}" srcId="{D6F8C9FF-0F4A-465C-8CE4-F9D17261E0EC}" destId="{225C7274-B4D8-4676-8427-635681EE6703}" srcOrd="1" destOrd="0" parTransId="{FA410F04-B641-42ED-8DFA-EEEA858D1FA5}" sibTransId="{4F97FE4F-E3A5-4DA3-8E07-C8DEAE1B3F2A}"/>
    <dgm:cxn modelId="{19378DDA-AA5D-4B75-A168-9D05FCBBB748}" type="presOf" srcId="{225C7274-B4D8-4676-8427-635681EE6703}" destId="{CEF3E1F1-1522-4BCA-BF60-8CE55FD0D851}" srcOrd="0" destOrd="0" presId="urn:microsoft.com/office/officeart/2005/8/layout/default"/>
    <dgm:cxn modelId="{29F9DCEB-0F83-4478-B1FD-03098ED7D06E}" type="presOf" srcId="{BC865913-2FF6-4914-91F1-F317EDED5980}" destId="{4DA7714D-0D85-43F0-B72B-FA2330923922}" srcOrd="0" destOrd="0" presId="urn:microsoft.com/office/officeart/2005/8/layout/default"/>
    <dgm:cxn modelId="{13F1EFD8-9C5E-4B7B-90F3-7487E0B5602C}" type="presParOf" srcId="{21B90767-1AD6-470D-8595-85C12A767B50}" destId="{B7F961CA-D87B-4DD1-9D54-58E5C5E2DD04}" srcOrd="0" destOrd="0" presId="urn:microsoft.com/office/officeart/2005/8/layout/default"/>
    <dgm:cxn modelId="{54AA8C93-0679-4141-85CD-EF498EA07035}" type="presParOf" srcId="{21B90767-1AD6-470D-8595-85C12A767B50}" destId="{3D646C85-A700-4035-958F-A5F76E6C437E}" srcOrd="1" destOrd="0" presId="urn:microsoft.com/office/officeart/2005/8/layout/default"/>
    <dgm:cxn modelId="{5B5EA652-4D98-4639-A8AD-CA2223E0CA86}" type="presParOf" srcId="{21B90767-1AD6-470D-8595-85C12A767B50}" destId="{CEF3E1F1-1522-4BCA-BF60-8CE55FD0D851}" srcOrd="2" destOrd="0" presId="urn:microsoft.com/office/officeart/2005/8/layout/default"/>
    <dgm:cxn modelId="{B520EB75-F95D-450C-9E6E-782AB0A842C4}" type="presParOf" srcId="{21B90767-1AD6-470D-8595-85C12A767B50}" destId="{00C21BAA-7676-43CB-AF78-6DFDC8B62ECC}" srcOrd="3" destOrd="0" presId="urn:microsoft.com/office/officeart/2005/8/layout/default"/>
    <dgm:cxn modelId="{5C37E700-716A-4A23-AB1A-6650FF4923EE}" type="presParOf" srcId="{21B90767-1AD6-470D-8595-85C12A767B50}" destId="{CD7CFC13-1478-4286-B3ED-310B3D79FCF2}" srcOrd="4" destOrd="0" presId="urn:microsoft.com/office/officeart/2005/8/layout/default"/>
    <dgm:cxn modelId="{25096CC4-4DF8-4C7A-B72B-B05F2207CD26}" type="presParOf" srcId="{21B90767-1AD6-470D-8595-85C12A767B50}" destId="{29EF7DD1-6F95-4484-8E22-DF4C82AD8198}" srcOrd="5" destOrd="0" presId="urn:microsoft.com/office/officeart/2005/8/layout/default"/>
    <dgm:cxn modelId="{7DC7B747-7E9C-4196-BA15-E07F333BD571}" type="presParOf" srcId="{21B90767-1AD6-470D-8595-85C12A767B50}" destId="{83AEC30E-7104-49E9-AB47-ABDF78563BED}" srcOrd="6" destOrd="0" presId="urn:microsoft.com/office/officeart/2005/8/layout/default"/>
    <dgm:cxn modelId="{725613E4-0B01-48E4-9406-CC422651837E}" type="presParOf" srcId="{21B90767-1AD6-470D-8595-85C12A767B50}" destId="{EFA68119-8D2B-4969-9982-0CBF7FCE0965}" srcOrd="7" destOrd="0" presId="urn:microsoft.com/office/officeart/2005/8/layout/default"/>
    <dgm:cxn modelId="{996A70C4-CE31-436B-AC7A-295A5E9AA24E}" type="presParOf" srcId="{21B90767-1AD6-470D-8595-85C12A767B50}" destId="{573E93FB-6279-4F88-B3C5-D14EBC20211F}" srcOrd="8" destOrd="0" presId="urn:microsoft.com/office/officeart/2005/8/layout/default"/>
    <dgm:cxn modelId="{0DC5FFDE-C02F-4BAB-82B7-4C2201A1498E}" type="presParOf" srcId="{21B90767-1AD6-470D-8595-85C12A767B50}" destId="{5D2421FF-703B-407C-AB70-054D958B948A}" srcOrd="9" destOrd="0" presId="urn:microsoft.com/office/officeart/2005/8/layout/default"/>
    <dgm:cxn modelId="{05EECEA5-C3D3-4F12-A80E-A670D8D2924C}" type="presParOf" srcId="{21B90767-1AD6-470D-8595-85C12A767B50}" destId="{4DA7714D-0D85-43F0-B72B-FA2330923922}" srcOrd="10" destOrd="0" presId="urn:microsoft.com/office/officeart/2005/8/layout/default"/>
    <dgm:cxn modelId="{68CAB8E6-B24A-4963-952D-E68854674FF8}" type="presParOf" srcId="{21B90767-1AD6-470D-8595-85C12A767B50}" destId="{06D645AF-DECA-4A84-8429-82EC10F2B3F3}" srcOrd="11" destOrd="0" presId="urn:microsoft.com/office/officeart/2005/8/layout/default"/>
    <dgm:cxn modelId="{4F7BFF55-94B5-4417-BBD8-2B4038BADD8F}" type="presParOf" srcId="{21B90767-1AD6-470D-8595-85C12A767B50}" destId="{385811DD-6C28-4193-BD35-61061D6B1AB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9926B-943B-4B3D-B67F-11146773EA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0455B-B71A-4055-8EF8-490538834CAB}">
      <dgm:prSet/>
      <dgm:spPr/>
      <dgm:t>
        <a:bodyPr/>
        <a:lstStyle/>
        <a:p>
          <a:r>
            <a:rPr lang="cs-CZ" b="1"/>
            <a:t>Lokální leadership</a:t>
          </a:r>
          <a:r>
            <a:rPr lang="cs-CZ"/>
            <a:t> (zapojení místních osobností)</a:t>
          </a:r>
          <a:endParaRPr lang="en-US"/>
        </a:p>
      </dgm:t>
    </dgm:pt>
    <dgm:pt modelId="{35E45386-30C9-43C3-A063-A10ADDB68809}" type="parTrans" cxnId="{CF189A8C-84B7-4E5B-8C18-1DD7BF5FC9CE}">
      <dgm:prSet/>
      <dgm:spPr/>
      <dgm:t>
        <a:bodyPr/>
        <a:lstStyle/>
        <a:p>
          <a:endParaRPr lang="en-US"/>
        </a:p>
      </dgm:t>
    </dgm:pt>
    <dgm:pt modelId="{7EF8AF81-9875-4F5A-B5A7-2ACD26FFE92A}" type="sibTrans" cxnId="{CF189A8C-84B7-4E5B-8C18-1DD7BF5FC9CE}">
      <dgm:prSet/>
      <dgm:spPr/>
      <dgm:t>
        <a:bodyPr/>
        <a:lstStyle/>
        <a:p>
          <a:endParaRPr lang="en-US"/>
        </a:p>
      </dgm:t>
    </dgm:pt>
    <dgm:pt modelId="{A778FF1A-0532-4790-8341-2A06CD959395}">
      <dgm:prSet/>
      <dgm:spPr/>
      <dgm:t>
        <a:bodyPr/>
        <a:lstStyle/>
        <a:p>
          <a:r>
            <a:rPr lang="cs-CZ" b="1"/>
            <a:t>Komunitní platforma</a:t>
          </a:r>
          <a:r>
            <a:rPr lang="cs-CZ"/>
            <a:t> (stálý prostor pro dialog)</a:t>
          </a:r>
          <a:endParaRPr lang="en-US"/>
        </a:p>
      </dgm:t>
    </dgm:pt>
    <dgm:pt modelId="{A7CA4C88-CC27-4E7E-8B95-5C86DB312F90}" type="parTrans" cxnId="{091E9B8C-6FD5-46B5-81FB-F27723646845}">
      <dgm:prSet/>
      <dgm:spPr/>
      <dgm:t>
        <a:bodyPr/>
        <a:lstStyle/>
        <a:p>
          <a:endParaRPr lang="en-US"/>
        </a:p>
      </dgm:t>
    </dgm:pt>
    <dgm:pt modelId="{2FD73472-E697-4E8A-83F0-D3DDF274E18C}" type="sibTrans" cxnId="{091E9B8C-6FD5-46B5-81FB-F27723646845}">
      <dgm:prSet/>
      <dgm:spPr/>
      <dgm:t>
        <a:bodyPr/>
        <a:lstStyle/>
        <a:p>
          <a:endParaRPr lang="en-US"/>
        </a:p>
      </dgm:t>
    </dgm:pt>
    <dgm:pt modelId="{0AE28C24-4672-4BDD-9599-75C2068D5132}">
      <dgm:prSet/>
      <dgm:spPr/>
      <dgm:t>
        <a:bodyPr/>
        <a:lstStyle/>
        <a:p>
          <a:r>
            <a:rPr lang="cs-CZ" b="1"/>
            <a:t>Komunitní koordinátor</a:t>
          </a:r>
          <a:r>
            <a:rPr lang="cs-CZ"/>
            <a:t> (nezávislý facilitátor a organizátor)</a:t>
          </a:r>
          <a:endParaRPr lang="en-US"/>
        </a:p>
      </dgm:t>
    </dgm:pt>
    <dgm:pt modelId="{4B7EA292-5244-484E-85B5-21F2C0D47BCB}" type="parTrans" cxnId="{1A2FFA41-E613-4A8F-AB4F-25BB376F94C5}">
      <dgm:prSet/>
      <dgm:spPr/>
      <dgm:t>
        <a:bodyPr/>
        <a:lstStyle/>
        <a:p>
          <a:endParaRPr lang="en-US"/>
        </a:p>
      </dgm:t>
    </dgm:pt>
    <dgm:pt modelId="{707E3FE3-5471-4425-9FF5-4FDF6CB2C496}" type="sibTrans" cxnId="{1A2FFA41-E613-4A8F-AB4F-25BB376F94C5}">
      <dgm:prSet/>
      <dgm:spPr/>
      <dgm:t>
        <a:bodyPr/>
        <a:lstStyle/>
        <a:p>
          <a:endParaRPr lang="en-US"/>
        </a:p>
      </dgm:t>
    </dgm:pt>
    <dgm:pt modelId="{8CF6B286-6B7F-4B96-8707-E51CC331CB36}">
      <dgm:prSet/>
      <dgm:spPr/>
      <dgm:t>
        <a:bodyPr/>
        <a:lstStyle/>
        <a:p>
          <a:r>
            <a:rPr lang="cs-CZ" b="1" dirty="0"/>
            <a:t>Externí oponentní mechanismus</a:t>
          </a:r>
          <a:r>
            <a:rPr lang="cs-CZ" dirty="0"/>
            <a:t> </a:t>
          </a:r>
        </a:p>
        <a:p>
          <a:r>
            <a:rPr lang="cs-CZ" dirty="0"/>
            <a:t>(nezávislé hodnocení kvality)</a:t>
          </a:r>
          <a:endParaRPr lang="en-US" dirty="0"/>
        </a:p>
      </dgm:t>
    </dgm:pt>
    <dgm:pt modelId="{FD91F1B0-2F76-4C1C-863C-C4791BA223AB}" type="parTrans" cxnId="{2F530E21-1597-47CE-9226-809186C8675B}">
      <dgm:prSet/>
      <dgm:spPr/>
      <dgm:t>
        <a:bodyPr/>
        <a:lstStyle/>
        <a:p>
          <a:endParaRPr lang="en-US"/>
        </a:p>
      </dgm:t>
    </dgm:pt>
    <dgm:pt modelId="{8E9AB088-8788-488E-ACBE-E6A2DA79B0CF}" type="sibTrans" cxnId="{2F530E21-1597-47CE-9226-809186C8675B}">
      <dgm:prSet/>
      <dgm:spPr/>
      <dgm:t>
        <a:bodyPr/>
        <a:lstStyle/>
        <a:p>
          <a:endParaRPr lang="en-US"/>
        </a:p>
      </dgm:t>
    </dgm:pt>
    <dgm:pt modelId="{217967F9-B504-4D79-9F38-08A11E838A31}">
      <dgm:prSet/>
      <dgm:spPr/>
      <dgm:t>
        <a:bodyPr/>
        <a:lstStyle/>
        <a:p>
          <a:r>
            <a:rPr lang="cs-CZ" b="1" dirty="0"/>
            <a:t>Dialogická integrace společenství</a:t>
          </a:r>
          <a:r>
            <a:rPr lang="cs-CZ" dirty="0"/>
            <a:t> </a:t>
          </a:r>
        </a:p>
        <a:p>
          <a:r>
            <a:rPr lang="cs-CZ" dirty="0"/>
            <a:t>(podpora respektu a spolupráce)</a:t>
          </a:r>
          <a:endParaRPr lang="en-US" dirty="0"/>
        </a:p>
      </dgm:t>
    </dgm:pt>
    <dgm:pt modelId="{57E1CA20-4B39-46DA-BDB0-1C1D7F73A5E5}" type="parTrans" cxnId="{0410B32E-A960-49EE-96E8-E4D525BE2BB7}">
      <dgm:prSet/>
      <dgm:spPr/>
      <dgm:t>
        <a:bodyPr/>
        <a:lstStyle/>
        <a:p>
          <a:endParaRPr lang="en-US"/>
        </a:p>
      </dgm:t>
    </dgm:pt>
    <dgm:pt modelId="{0A8285AD-5BE1-4869-917D-7816951B45E2}" type="sibTrans" cxnId="{0410B32E-A960-49EE-96E8-E4D525BE2BB7}">
      <dgm:prSet/>
      <dgm:spPr/>
      <dgm:t>
        <a:bodyPr/>
        <a:lstStyle/>
        <a:p>
          <a:endParaRPr lang="en-US"/>
        </a:p>
      </dgm:t>
    </dgm:pt>
    <dgm:pt modelId="{3BCE190C-5B27-49D9-86A3-1175BFBD9462}">
      <dgm:prSet/>
      <dgm:spPr/>
      <dgm:t>
        <a:bodyPr/>
        <a:lstStyle/>
        <a:p>
          <a:r>
            <a:rPr lang="cs-CZ" b="1" dirty="0"/>
            <a:t>Imaginace</a:t>
          </a:r>
          <a:r>
            <a:rPr lang="cs-CZ" dirty="0"/>
            <a:t> </a:t>
          </a:r>
        </a:p>
        <a:p>
          <a:r>
            <a:rPr lang="cs-CZ" dirty="0"/>
            <a:t>(kreativní hledání budoucnosti)</a:t>
          </a:r>
          <a:endParaRPr lang="en-US" dirty="0"/>
        </a:p>
      </dgm:t>
    </dgm:pt>
    <dgm:pt modelId="{89505D4E-8CB5-4D99-A88B-82846565E4B6}" type="parTrans" cxnId="{0FF4A1C5-30C5-487E-873D-BC8FD0F50853}">
      <dgm:prSet/>
      <dgm:spPr/>
      <dgm:t>
        <a:bodyPr/>
        <a:lstStyle/>
        <a:p>
          <a:endParaRPr lang="en-US"/>
        </a:p>
      </dgm:t>
    </dgm:pt>
    <dgm:pt modelId="{DE0C4C4E-B26F-4815-AE79-A2EE86E38488}" type="sibTrans" cxnId="{0FF4A1C5-30C5-487E-873D-BC8FD0F50853}">
      <dgm:prSet/>
      <dgm:spPr/>
      <dgm:t>
        <a:bodyPr/>
        <a:lstStyle/>
        <a:p>
          <a:endParaRPr lang="en-US"/>
        </a:p>
      </dgm:t>
    </dgm:pt>
    <dgm:pt modelId="{B93E03A8-BC46-4B07-A228-156B1A243333}">
      <dgm:prSet/>
      <dgm:spPr/>
      <dgm:t>
        <a:bodyPr/>
        <a:lstStyle/>
        <a:p>
          <a:r>
            <a:rPr lang="cs-CZ" b="1"/>
            <a:t>Holistická analýza</a:t>
          </a:r>
          <a:r>
            <a:rPr lang="cs-CZ"/>
            <a:t> (komplexní, kvalitativní pohled na obec)</a:t>
          </a:r>
          <a:endParaRPr lang="en-US"/>
        </a:p>
      </dgm:t>
    </dgm:pt>
    <dgm:pt modelId="{002140EE-CBEA-481E-9C95-37025349EC3E}" type="parTrans" cxnId="{8645EC8E-3EF2-4ED3-8505-87E3E17BBFA7}">
      <dgm:prSet/>
      <dgm:spPr/>
      <dgm:t>
        <a:bodyPr/>
        <a:lstStyle/>
        <a:p>
          <a:endParaRPr lang="en-US"/>
        </a:p>
      </dgm:t>
    </dgm:pt>
    <dgm:pt modelId="{323C89DC-A20E-4871-8269-9C9F247E1700}" type="sibTrans" cxnId="{8645EC8E-3EF2-4ED3-8505-87E3E17BBFA7}">
      <dgm:prSet/>
      <dgm:spPr/>
      <dgm:t>
        <a:bodyPr/>
        <a:lstStyle/>
        <a:p>
          <a:endParaRPr lang="en-US"/>
        </a:p>
      </dgm:t>
    </dgm:pt>
    <dgm:pt modelId="{0CADE5C3-3776-4FC4-ABF6-DAC539EAAF0C}">
      <dgm:prSet/>
      <dgm:spPr/>
      <dgm:t>
        <a:bodyPr/>
        <a:lstStyle/>
        <a:p>
          <a:r>
            <a:rPr lang="cs-CZ" b="1" dirty="0"/>
            <a:t>ABCD – Asset-based community development</a:t>
          </a:r>
          <a:r>
            <a:rPr lang="cs-CZ" dirty="0"/>
            <a:t> </a:t>
          </a:r>
        </a:p>
        <a:p>
          <a:r>
            <a:rPr lang="cs-CZ" dirty="0"/>
            <a:t>(využívání místních aktiv a zdrojů)</a:t>
          </a:r>
          <a:endParaRPr lang="en-US" dirty="0"/>
        </a:p>
      </dgm:t>
    </dgm:pt>
    <dgm:pt modelId="{6DFD0050-8291-49C7-9B27-CC03832FFCED}" type="parTrans" cxnId="{10C898EF-7A86-446C-9BB9-CF6F9DA8A017}">
      <dgm:prSet/>
      <dgm:spPr/>
      <dgm:t>
        <a:bodyPr/>
        <a:lstStyle/>
        <a:p>
          <a:endParaRPr lang="en-US"/>
        </a:p>
      </dgm:t>
    </dgm:pt>
    <dgm:pt modelId="{451DC475-163A-4638-B594-BD2F94D68412}" type="sibTrans" cxnId="{10C898EF-7A86-446C-9BB9-CF6F9DA8A017}">
      <dgm:prSet/>
      <dgm:spPr/>
      <dgm:t>
        <a:bodyPr/>
        <a:lstStyle/>
        <a:p>
          <a:endParaRPr lang="en-US"/>
        </a:p>
      </dgm:t>
    </dgm:pt>
    <dgm:pt modelId="{FCFAE775-4CF9-4E91-8D3C-DD342EFB973C}" type="pres">
      <dgm:prSet presAssocID="{B279926B-943B-4B3D-B67F-11146773EAB8}" presName="diagram" presStyleCnt="0">
        <dgm:presLayoutVars>
          <dgm:dir/>
          <dgm:resizeHandles val="exact"/>
        </dgm:presLayoutVars>
      </dgm:prSet>
      <dgm:spPr/>
    </dgm:pt>
    <dgm:pt modelId="{FC981231-F41F-42B6-AB4E-6C16D7285257}" type="pres">
      <dgm:prSet presAssocID="{99C0455B-B71A-4055-8EF8-490538834CAB}" presName="node" presStyleLbl="node1" presStyleIdx="0" presStyleCnt="8">
        <dgm:presLayoutVars>
          <dgm:bulletEnabled val="1"/>
        </dgm:presLayoutVars>
      </dgm:prSet>
      <dgm:spPr/>
    </dgm:pt>
    <dgm:pt modelId="{720C44E5-9F82-4C18-AA4F-6B66A2021F2E}" type="pres">
      <dgm:prSet presAssocID="{7EF8AF81-9875-4F5A-B5A7-2ACD26FFE92A}" presName="sibTrans" presStyleCnt="0"/>
      <dgm:spPr/>
    </dgm:pt>
    <dgm:pt modelId="{8BEE4156-7322-4E8C-BCD4-45D075238D3A}" type="pres">
      <dgm:prSet presAssocID="{A778FF1A-0532-4790-8341-2A06CD959395}" presName="node" presStyleLbl="node1" presStyleIdx="1" presStyleCnt="8">
        <dgm:presLayoutVars>
          <dgm:bulletEnabled val="1"/>
        </dgm:presLayoutVars>
      </dgm:prSet>
      <dgm:spPr/>
    </dgm:pt>
    <dgm:pt modelId="{DA417AC5-A322-48C3-8FAA-85D5DAA811F1}" type="pres">
      <dgm:prSet presAssocID="{2FD73472-E697-4E8A-83F0-D3DDF274E18C}" presName="sibTrans" presStyleCnt="0"/>
      <dgm:spPr/>
    </dgm:pt>
    <dgm:pt modelId="{BAF6479C-ADE4-4A14-A21C-08D7F2E4C0A0}" type="pres">
      <dgm:prSet presAssocID="{0AE28C24-4672-4BDD-9599-75C2068D5132}" presName="node" presStyleLbl="node1" presStyleIdx="2" presStyleCnt="8">
        <dgm:presLayoutVars>
          <dgm:bulletEnabled val="1"/>
        </dgm:presLayoutVars>
      </dgm:prSet>
      <dgm:spPr/>
    </dgm:pt>
    <dgm:pt modelId="{82735652-949F-43E9-95DA-47E24C0F333B}" type="pres">
      <dgm:prSet presAssocID="{707E3FE3-5471-4425-9FF5-4FDF6CB2C496}" presName="sibTrans" presStyleCnt="0"/>
      <dgm:spPr/>
    </dgm:pt>
    <dgm:pt modelId="{54A318C2-03C0-4C13-B485-537875F6B970}" type="pres">
      <dgm:prSet presAssocID="{8CF6B286-6B7F-4B96-8707-E51CC331CB36}" presName="node" presStyleLbl="node1" presStyleIdx="3" presStyleCnt="8">
        <dgm:presLayoutVars>
          <dgm:bulletEnabled val="1"/>
        </dgm:presLayoutVars>
      </dgm:prSet>
      <dgm:spPr/>
    </dgm:pt>
    <dgm:pt modelId="{D57CE6B7-8448-4481-8422-48F144C75BEB}" type="pres">
      <dgm:prSet presAssocID="{8E9AB088-8788-488E-ACBE-E6A2DA79B0CF}" presName="sibTrans" presStyleCnt="0"/>
      <dgm:spPr/>
    </dgm:pt>
    <dgm:pt modelId="{C04670DF-5CD9-41CD-82C4-3A06DA787A64}" type="pres">
      <dgm:prSet presAssocID="{217967F9-B504-4D79-9F38-08A11E838A31}" presName="node" presStyleLbl="node1" presStyleIdx="4" presStyleCnt="8">
        <dgm:presLayoutVars>
          <dgm:bulletEnabled val="1"/>
        </dgm:presLayoutVars>
      </dgm:prSet>
      <dgm:spPr/>
    </dgm:pt>
    <dgm:pt modelId="{C9FC411D-4A08-4B10-94D8-8A24AA54B2E5}" type="pres">
      <dgm:prSet presAssocID="{0A8285AD-5BE1-4869-917D-7816951B45E2}" presName="sibTrans" presStyleCnt="0"/>
      <dgm:spPr/>
    </dgm:pt>
    <dgm:pt modelId="{C02755B4-8A76-49EC-B4C6-EAEFD230255A}" type="pres">
      <dgm:prSet presAssocID="{3BCE190C-5B27-49D9-86A3-1175BFBD9462}" presName="node" presStyleLbl="node1" presStyleIdx="5" presStyleCnt="8">
        <dgm:presLayoutVars>
          <dgm:bulletEnabled val="1"/>
        </dgm:presLayoutVars>
      </dgm:prSet>
      <dgm:spPr/>
    </dgm:pt>
    <dgm:pt modelId="{A4FEB9C9-2A58-4B36-9B13-655C1A4A8772}" type="pres">
      <dgm:prSet presAssocID="{DE0C4C4E-B26F-4815-AE79-A2EE86E38488}" presName="sibTrans" presStyleCnt="0"/>
      <dgm:spPr/>
    </dgm:pt>
    <dgm:pt modelId="{0749BF79-2EF6-43CC-8721-F81D15804902}" type="pres">
      <dgm:prSet presAssocID="{B93E03A8-BC46-4B07-A228-156B1A243333}" presName="node" presStyleLbl="node1" presStyleIdx="6" presStyleCnt="8">
        <dgm:presLayoutVars>
          <dgm:bulletEnabled val="1"/>
        </dgm:presLayoutVars>
      </dgm:prSet>
      <dgm:spPr/>
    </dgm:pt>
    <dgm:pt modelId="{FA9D4140-82A2-404A-8382-75D39CFA9085}" type="pres">
      <dgm:prSet presAssocID="{323C89DC-A20E-4871-8269-9C9F247E1700}" presName="sibTrans" presStyleCnt="0"/>
      <dgm:spPr/>
    </dgm:pt>
    <dgm:pt modelId="{9E9878DA-BD89-4A0B-9586-FF7648692BF1}" type="pres">
      <dgm:prSet presAssocID="{0CADE5C3-3776-4FC4-ABF6-DAC539EAAF0C}" presName="node" presStyleLbl="node1" presStyleIdx="7" presStyleCnt="8">
        <dgm:presLayoutVars>
          <dgm:bulletEnabled val="1"/>
        </dgm:presLayoutVars>
      </dgm:prSet>
      <dgm:spPr/>
    </dgm:pt>
  </dgm:ptLst>
  <dgm:cxnLst>
    <dgm:cxn modelId="{2F530E21-1597-47CE-9226-809186C8675B}" srcId="{B279926B-943B-4B3D-B67F-11146773EAB8}" destId="{8CF6B286-6B7F-4B96-8707-E51CC331CB36}" srcOrd="3" destOrd="0" parTransId="{FD91F1B0-2F76-4C1C-863C-C4791BA223AB}" sibTransId="{8E9AB088-8788-488E-ACBE-E6A2DA79B0CF}"/>
    <dgm:cxn modelId="{0410B32E-A960-49EE-96E8-E4D525BE2BB7}" srcId="{B279926B-943B-4B3D-B67F-11146773EAB8}" destId="{217967F9-B504-4D79-9F38-08A11E838A31}" srcOrd="4" destOrd="0" parTransId="{57E1CA20-4B39-46DA-BDB0-1C1D7F73A5E5}" sibTransId="{0A8285AD-5BE1-4869-917D-7816951B45E2}"/>
    <dgm:cxn modelId="{73E4705F-F05D-40E5-A6BB-6AC424773C35}" type="presOf" srcId="{217967F9-B504-4D79-9F38-08A11E838A31}" destId="{C04670DF-5CD9-41CD-82C4-3A06DA787A64}" srcOrd="0" destOrd="0" presId="urn:microsoft.com/office/officeart/2005/8/layout/default"/>
    <dgm:cxn modelId="{1A2FFA41-E613-4A8F-AB4F-25BB376F94C5}" srcId="{B279926B-943B-4B3D-B67F-11146773EAB8}" destId="{0AE28C24-4672-4BDD-9599-75C2068D5132}" srcOrd="2" destOrd="0" parTransId="{4B7EA292-5244-484E-85B5-21F2C0D47BCB}" sibTransId="{707E3FE3-5471-4425-9FF5-4FDF6CB2C496}"/>
    <dgm:cxn modelId="{6A674C74-AB36-4EC4-9FDB-36291784D678}" type="presOf" srcId="{A778FF1A-0532-4790-8341-2A06CD959395}" destId="{8BEE4156-7322-4E8C-BCD4-45D075238D3A}" srcOrd="0" destOrd="0" presId="urn:microsoft.com/office/officeart/2005/8/layout/default"/>
    <dgm:cxn modelId="{CF189A8C-84B7-4E5B-8C18-1DD7BF5FC9CE}" srcId="{B279926B-943B-4B3D-B67F-11146773EAB8}" destId="{99C0455B-B71A-4055-8EF8-490538834CAB}" srcOrd="0" destOrd="0" parTransId="{35E45386-30C9-43C3-A063-A10ADDB68809}" sibTransId="{7EF8AF81-9875-4F5A-B5A7-2ACD26FFE92A}"/>
    <dgm:cxn modelId="{091E9B8C-6FD5-46B5-81FB-F27723646845}" srcId="{B279926B-943B-4B3D-B67F-11146773EAB8}" destId="{A778FF1A-0532-4790-8341-2A06CD959395}" srcOrd="1" destOrd="0" parTransId="{A7CA4C88-CC27-4E7E-8B95-5C86DB312F90}" sibTransId="{2FD73472-E697-4E8A-83F0-D3DDF274E18C}"/>
    <dgm:cxn modelId="{8645EC8E-3EF2-4ED3-8505-87E3E17BBFA7}" srcId="{B279926B-943B-4B3D-B67F-11146773EAB8}" destId="{B93E03A8-BC46-4B07-A228-156B1A243333}" srcOrd="6" destOrd="0" parTransId="{002140EE-CBEA-481E-9C95-37025349EC3E}" sibTransId="{323C89DC-A20E-4871-8269-9C9F247E1700}"/>
    <dgm:cxn modelId="{89EB5A9D-51DB-4D2D-927F-398B24DC9B6C}" type="presOf" srcId="{3BCE190C-5B27-49D9-86A3-1175BFBD9462}" destId="{C02755B4-8A76-49EC-B4C6-EAEFD230255A}" srcOrd="0" destOrd="0" presId="urn:microsoft.com/office/officeart/2005/8/layout/default"/>
    <dgm:cxn modelId="{C25B8CA5-4510-4DD0-9A03-0C44B204F797}" type="presOf" srcId="{99C0455B-B71A-4055-8EF8-490538834CAB}" destId="{FC981231-F41F-42B6-AB4E-6C16D7285257}" srcOrd="0" destOrd="0" presId="urn:microsoft.com/office/officeart/2005/8/layout/default"/>
    <dgm:cxn modelId="{DE359AA7-144E-450F-ADDF-60ACCA97A152}" type="presOf" srcId="{8CF6B286-6B7F-4B96-8707-E51CC331CB36}" destId="{54A318C2-03C0-4C13-B485-537875F6B970}" srcOrd="0" destOrd="0" presId="urn:microsoft.com/office/officeart/2005/8/layout/default"/>
    <dgm:cxn modelId="{AC7FD4AB-FF8D-4501-A826-3AD87CCDC15E}" type="presOf" srcId="{B279926B-943B-4B3D-B67F-11146773EAB8}" destId="{FCFAE775-4CF9-4E91-8D3C-DD342EFB973C}" srcOrd="0" destOrd="0" presId="urn:microsoft.com/office/officeart/2005/8/layout/default"/>
    <dgm:cxn modelId="{0FF4A1C5-30C5-487E-873D-BC8FD0F50853}" srcId="{B279926B-943B-4B3D-B67F-11146773EAB8}" destId="{3BCE190C-5B27-49D9-86A3-1175BFBD9462}" srcOrd="5" destOrd="0" parTransId="{89505D4E-8CB5-4D99-A88B-82846565E4B6}" sibTransId="{DE0C4C4E-B26F-4815-AE79-A2EE86E38488}"/>
    <dgm:cxn modelId="{77734AD8-A3BD-4ED3-9291-15609BB2F3AA}" type="presOf" srcId="{0AE28C24-4672-4BDD-9599-75C2068D5132}" destId="{BAF6479C-ADE4-4A14-A21C-08D7F2E4C0A0}" srcOrd="0" destOrd="0" presId="urn:microsoft.com/office/officeart/2005/8/layout/default"/>
    <dgm:cxn modelId="{967053DB-2938-499E-AA6C-DC25D78F7CEF}" type="presOf" srcId="{0CADE5C3-3776-4FC4-ABF6-DAC539EAAF0C}" destId="{9E9878DA-BD89-4A0B-9586-FF7648692BF1}" srcOrd="0" destOrd="0" presId="urn:microsoft.com/office/officeart/2005/8/layout/default"/>
    <dgm:cxn modelId="{10C898EF-7A86-446C-9BB9-CF6F9DA8A017}" srcId="{B279926B-943B-4B3D-B67F-11146773EAB8}" destId="{0CADE5C3-3776-4FC4-ABF6-DAC539EAAF0C}" srcOrd="7" destOrd="0" parTransId="{6DFD0050-8291-49C7-9B27-CC03832FFCED}" sibTransId="{451DC475-163A-4638-B594-BD2F94D68412}"/>
    <dgm:cxn modelId="{5C9684F7-0C7B-4747-A76A-97FE82B302E8}" type="presOf" srcId="{B93E03A8-BC46-4B07-A228-156B1A243333}" destId="{0749BF79-2EF6-43CC-8721-F81D15804902}" srcOrd="0" destOrd="0" presId="urn:microsoft.com/office/officeart/2005/8/layout/default"/>
    <dgm:cxn modelId="{D18B49BD-77CC-4349-A142-4EA1B669CF19}" type="presParOf" srcId="{FCFAE775-4CF9-4E91-8D3C-DD342EFB973C}" destId="{FC981231-F41F-42B6-AB4E-6C16D7285257}" srcOrd="0" destOrd="0" presId="urn:microsoft.com/office/officeart/2005/8/layout/default"/>
    <dgm:cxn modelId="{A8AF9394-31FB-452C-AF16-F3CD49087D66}" type="presParOf" srcId="{FCFAE775-4CF9-4E91-8D3C-DD342EFB973C}" destId="{720C44E5-9F82-4C18-AA4F-6B66A2021F2E}" srcOrd="1" destOrd="0" presId="urn:microsoft.com/office/officeart/2005/8/layout/default"/>
    <dgm:cxn modelId="{30491B5E-CB29-430E-B6B4-747712E460EC}" type="presParOf" srcId="{FCFAE775-4CF9-4E91-8D3C-DD342EFB973C}" destId="{8BEE4156-7322-4E8C-BCD4-45D075238D3A}" srcOrd="2" destOrd="0" presId="urn:microsoft.com/office/officeart/2005/8/layout/default"/>
    <dgm:cxn modelId="{930F1B94-5682-426A-96F3-4572BF43A781}" type="presParOf" srcId="{FCFAE775-4CF9-4E91-8D3C-DD342EFB973C}" destId="{DA417AC5-A322-48C3-8FAA-85D5DAA811F1}" srcOrd="3" destOrd="0" presId="urn:microsoft.com/office/officeart/2005/8/layout/default"/>
    <dgm:cxn modelId="{39D9784F-98DB-48B4-8ACE-FA347D06C044}" type="presParOf" srcId="{FCFAE775-4CF9-4E91-8D3C-DD342EFB973C}" destId="{BAF6479C-ADE4-4A14-A21C-08D7F2E4C0A0}" srcOrd="4" destOrd="0" presId="urn:microsoft.com/office/officeart/2005/8/layout/default"/>
    <dgm:cxn modelId="{D8C3DE75-520C-4936-BB0F-2EEBC766B3DA}" type="presParOf" srcId="{FCFAE775-4CF9-4E91-8D3C-DD342EFB973C}" destId="{82735652-949F-43E9-95DA-47E24C0F333B}" srcOrd="5" destOrd="0" presId="urn:microsoft.com/office/officeart/2005/8/layout/default"/>
    <dgm:cxn modelId="{80EEBA97-9C9E-4CA3-88A6-94DBB4C95A36}" type="presParOf" srcId="{FCFAE775-4CF9-4E91-8D3C-DD342EFB973C}" destId="{54A318C2-03C0-4C13-B485-537875F6B970}" srcOrd="6" destOrd="0" presId="urn:microsoft.com/office/officeart/2005/8/layout/default"/>
    <dgm:cxn modelId="{D1D79B23-24C9-4C6B-957E-070F0A5CAA4D}" type="presParOf" srcId="{FCFAE775-4CF9-4E91-8D3C-DD342EFB973C}" destId="{D57CE6B7-8448-4481-8422-48F144C75BEB}" srcOrd="7" destOrd="0" presId="urn:microsoft.com/office/officeart/2005/8/layout/default"/>
    <dgm:cxn modelId="{8AA023E4-4434-4E7F-BD56-39B6DA2442BA}" type="presParOf" srcId="{FCFAE775-4CF9-4E91-8D3C-DD342EFB973C}" destId="{C04670DF-5CD9-41CD-82C4-3A06DA787A64}" srcOrd="8" destOrd="0" presId="urn:microsoft.com/office/officeart/2005/8/layout/default"/>
    <dgm:cxn modelId="{BDB81CC4-E361-4F10-BE21-9EC8AA29AEB9}" type="presParOf" srcId="{FCFAE775-4CF9-4E91-8D3C-DD342EFB973C}" destId="{C9FC411D-4A08-4B10-94D8-8A24AA54B2E5}" srcOrd="9" destOrd="0" presId="urn:microsoft.com/office/officeart/2005/8/layout/default"/>
    <dgm:cxn modelId="{8BD2FE35-DC15-4CEB-A1C4-6BD5C7B79298}" type="presParOf" srcId="{FCFAE775-4CF9-4E91-8D3C-DD342EFB973C}" destId="{C02755B4-8A76-49EC-B4C6-EAEFD230255A}" srcOrd="10" destOrd="0" presId="urn:microsoft.com/office/officeart/2005/8/layout/default"/>
    <dgm:cxn modelId="{EF80A829-07BA-4613-9B5E-AA30282369FA}" type="presParOf" srcId="{FCFAE775-4CF9-4E91-8D3C-DD342EFB973C}" destId="{A4FEB9C9-2A58-4B36-9B13-655C1A4A8772}" srcOrd="11" destOrd="0" presId="urn:microsoft.com/office/officeart/2005/8/layout/default"/>
    <dgm:cxn modelId="{7481A109-7AF5-4B1E-B8DA-2652C1D2CA3B}" type="presParOf" srcId="{FCFAE775-4CF9-4E91-8D3C-DD342EFB973C}" destId="{0749BF79-2EF6-43CC-8721-F81D15804902}" srcOrd="12" destOrd="0" presId="urn:microsoft.com/office/officeart/2005/8/layout/default"/>
    <dgm:cxn modelId="{FE047FDC-CECA-42A0-8BE6-A72890F10154}" type="presParOf" srcId="{FCFAE775-4CF9-4E91-8D3C-DD342EFB973C}" destId="{FA9D4140-82A2-404A-8382-75D39CFA9085}" srcOrd="13" destOrd="0" presId="urn:microsoft.com/office/officeart/2005/8/layout/default"/>
    <dgm:cxn modelId="{E93BD71B-A98D-4AF7-96E7-97C53F04CC7A}" type="presParOf" srcId="{FCFAE775-4CF9-4E91-8D3C-DD342EFB973C}" destId="{9E9878DA-BD89-4A0B-9586-FF7648692B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DEB9B-99F0-4137-8572-C54F30EE7EE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C9FA0D-A238-4901-925F-67EBB954253E}">
      <dgm:prSet/>
      <dgm:spPr/>
      <dgm:t>
        <a:bodyPr/>
        <a:lstStyle/>
        <a:p>
          <a:r>
            <a:rPr lang="cs-CZ" dirty="0"/>
            <a:t>Zástupci místních samospráv</a:t>
          </a:r>
          <a:endParaRPr lang="en-US" dirty="0"/>
        </a:p>
      </dgm:t>
    </dgm:pt>
    <dgm:pt modelId="{C34588E4-1425-4FEA-B24A-F55AC441B885}" type="parTrans" cxnId="{E78FB4E4-01E6-4895-92C7-DE0AB46D650B}">
      <dgm:prSet/>
      <dgm:spPr/>
      <dgm:t>
        <a:bodyPr/>
        <a:lstStyle/>
        <a:p>
          <a:endParaRPr lang="en-US"/>
        </a:p>
      </dgm:t>
    </dgm:pt>
    <dgm:pt modelId="{7AE570F8-76DD-4E57-BB39-EAECFF585BB5}" type="sibTrans" cxnId="{E78FB4E4-01E6-4895-92C7-DE0AB46D650B}">
      <dgm:prSet/>
      <dgm:spPr/>
      <dgm:t>
        <a:bodyPr/>
        <a:lstStyle/>
        <a:p>
          <a:endParaRPr lang="en-US"/>
        </a:p>
      </dgm:t>
    </dgm:pt>
    <dgm:pt modelId="{A40FCFC5-F09D-4DF7-A70F-916913F2FD04}">
      <dgm:prSet/>
      <dgm:spPr/>
      <dgm:t>
        <a:bodyPr/>
        <a:lstStyle/>
        <a:p>
          <a:r>
            <a:rPr lang="cs-CZ"/>
            <a:t>Konzultanti pro strategické plánování</a:t>
          </a:r>
          <a:endParaRPr lang="en-US"/>
        </a:p>
      </dgm:t>
    </dgm:pt>
    <dgm:pt modelId="{2EF46A4D-AA0C-4FF8-82EE-9A813227F959}" type="parTrans" cxnId="{47DB8E30-2F6C-4381-AB8F-A302225A9673}">
      <dgm:prSet/>
      <dgm:spPr/>
      <dgm:t>
        <a:bodyPr/>
        <a:lstStyle/>
        <a:p>
          <a:endParaRPr lang="en-US"/>
        </a:p>
      </dgm:t>
    </dgm:pt>
    <dgm:pt modelId="{E829F3B9-682D-4864-B30B-350BE70CA9E5}" type="sibTrans" cxnId="{47DB8E30-2F6C-4381-AB8F-A302225A9673}">
      <dgm:prSet/>
      <dgm:spPr/>
      <dgm:t>
        <a:bodyPr/>
        <a:lstStyle/>
        <a:p>
          <a:endParaRPr lang="en-US"/>
        </a:p>
      </dgm:t>
    </dgm:pt>
    <dgm:pt modelId="{DA4477A2-7F04-4D0A-AECC-611F9198D013}">
      <dgm:prSet/>
      <dgm:spPr/>
      <dgm:t>
        <a:bodyPr/>
        <a:lstStyle/>
        <a:p>
          <a:r>
            <a:rPr lang="cs-CZ"/>
            <a:t>Akademická sféra a státní správa</a:t>
          </a:r>
          <a:endParaRPr lang="en-US"/>
        </a:p>
      </dgm:t>
    </dgm:pt>
    <dgm:pt modelId="{CD5AEF95-6757-430F-B4B1-44C3751CFEFF}" type="parTrans" cxnId="{1F213E1C-ECC0-4BAA-B436-1A2202C733A3}">
      <dgm:prSet/>
      <dgm:spPr/>
      <dgm:t>
        <a:bodyPr/>
        <a:lstStyle/>
        <a:p>
          <a:endParaRPr lang="en-US"/>
        </a:p>
      </dgm:t>
    </dgm:pt>
    <dgm:pt modelId="{FC2C8B65-5767-4016-B1EB-07097CA1614C}" type="sibTrans" cxnId="{1F213E1C-ECC0-4BAA-B436-1A2202C733A3}">
      <dgm:prSet/>
      <dgm:spPr/>
      <dgm:t>
        <a:bodyPr/>
        <a:lstStyle/>
        <a:p>
          <a:endParaRPr lang="en-US"/>
        </a:p>
      </dgm:t>
    </dgm:pt>
    <dgm:pt modelId="{684238A5-D29A-412C-A639-1153522007BC}" type="pres">
      <dgm:prSet presAssocID="{43CDEB9B-99F0-4137-8572-C54F30EE7EE0}" presName="diagram" presStyleCnt="0">
        <dgm:presLayoutVars>
          <dgm:dir/>
          <dgm:resizeHandles val="exact"/>
        </dgm:presLayoutVars>
      </dgm:prSet>
      <dgm:spPr/>
    </dgm:pt>
    <dgm:pt modelId="{7B3F373A-53DB-4114-A943-64468481BD26}" type="pres">
      <dgm:prSet presAssocID="{F7C9FA0D-A238-4901-925F-67EBB954253E}" presName="arrow" presStyleLbl="node1" presStyleIdx="0" presStyleCnt="3">
        <dgm:presLayoutVars>
          <dgm:bulletEnabled val="1"/>
        </dgm:presLayoutVars>
      </dgm:prSet>
      <dgm:spPr/>
    </dgm:pt>
    <dgm:pt modelId="{823A6987-AC68-4566-87D3-2FF5427B7345}" type="pres">
      <dgm:prSet presAssocID="{A40FCFC5-F09D-4DF7-A70F-916913F2FD04}" presName="arrow" presStyleLbl="node1" presStyleIdx="1" presStyleCnt="3">
        <dgm:presLayoutVars>
          <dgm:bulletEnabled val="1"/>
        </dgm:presLayoutVars>
      </dgm:prSet>
      <dgm:spPr/>
    </dgm:pt>
    <dgm:pt modelId="{4DD500BD-C636-4414-A557-7C7F8F39B12A}" type="pres">
      <dgm:prSet presAssocID="{DA4477A2-7F04-4D0A-AECC-611F9198D013}" presName="arrow" presStyleLbl="node1" presStyleIdx="2" presStyleCnt="3">
        <dgm:presLayoutVars>
          <dgm:bulletEnabled val="1"/>
        </dgm:presLayoutVars>
      </dgm:prSet>
      <dgm:spPr/>
    </dgm:pt>
  </dgm:ptLst>
  <dgm:cxnLst>
    <dgm:cxn modelId="{1F213E1C-ECC0-4BAA-B436-1A2202C733A3}" srcId="{43CDEB9B-99F0-4137-8572-C54F30EE7EE0}" destId="{DA4477A2-7F04-4D0A-AECC-611F9198D013}" srcOrd="2" destOrd="0" parTransId="{CD5AEF95-6757-430F-B4B1-44C3751CFEFF}" sibTransId="{FC2C8B65-5767-4016-B1EB-07097CA1614C}"/>
    <dgm:cxn modelId="{2991E72D-9DFC-4701-ACC2-DA217BB67E94}" type="presOf" srcId="{A40FCFC5-F09D-4DF7-A70F-916913F2FD04}" destId="{823A6987-AC68-4566-87D3-2FF5427B7345}" srcOrd="0" destOrd="0" presId="urn:microsoft.com/office/officeart/2005/8/layout/arrow5"/>
    <dgm:cxn modelId="{47DB8E30-2F6C-4381-AB8F-A302225A9673}" srcId="{43CDEB9B-99F0-4137-8572-C54F30EE7EE0}" destId="{A40FCFC5-F09D-4DF7-A70F-916913F2FD04}" srcOrd="1" destOrd="0" parTransId="{2EF46A4D-AA0C-4FF8-82EE-9A813227F959}" sibTransId="{E829F3B9-682D-4864-B30B-350BE70CA9E5}"/>
    <dgm:cxn modelId="{4E04FC5D-0736-41F7-A4FE-26B8B7D6C7B7}" type="presOf" srcId="{43CDEB9B-99F0-4137-8572-C54F30EE7EE0}" destId="{684238A5-D29A-412C-A639-1153522007BC}" srcOrd="0" destOrd="0" presId="urn:microsoft.com/office/officeart/2005/8/layout/arrow5"/>
    <dgm:cxn modelId="{2A43984C-2AF8-4EC8-A1F8-1EB11B0D6125}" type="presOf" srcId="{DA4477A2-7F04-4D0A-AECC-611F9198D013}" destId="{4DD500BD-C636-4414-A557-7C7F8F39B12A}" srcOrd="0" destOrd="0" presId="urn:microsoft.com/office/officeart/2005/8/layout/arrow5"/>
    <dgm:cxn modelId="{61238AB4-F18E-444F-A05F-9F6EA134A092}" type="presOf" srcId="{F7C9FA0D-A238-4901-925F-67EBB954253E}" destId="{7B3F373A-53DB-4114-A943-64468481BD26}" srcOrd="0" destOrd="0" presId="urn:microsoft.com/office/officeart/2005/8/layout/arrow5"/>
    <dgm:cxn modelId="{E78FB4E4-01E6-4895-92C7-DE0AB46D650B}" srcId="{43CDEB9B-99F0-4137-8572-C54F30EE7EE0}" destId="{F7C9FA0D-A238-4901-925F-67EBB954253E}" srcOrd="0" destOrd="0" parTransId="{C34588E4-1425-4FEA-B24A-F55AC441B885}" sibTransId="{7AE570F8-76DD-4E57-BB39-EAECFF585BB5}"/>
    <dgm:cxn modelId="{45063698-68CD-418A-AB27-B8CE857C0216}" type="presParOf" srcId="{684238A5-D29A-412C-A639-1153522007BC}" destId="{7B3F373A-53DB-4114-A943-64468481BD26}" srcOrd="0" destOrd="0" presId="urn:microsoft.com/office/officeart/2005/8/layout/arrow5"/>
    <dgm:cxn modelId="{5C366BEA-8647-4576-B3FD-CF5719FBCB1D}" type="presParOf" srcId="{684238A5-D29A-412C-A639-1153522007BC}" destId="{823A6987-AC68-4566-87D3-2FF5427B7345}" srcOrd="1" destOrd="0" presId="urn:microsoft.com/office/officeart/2005/8/layout/arrow5"/>
    <dgm:cxn modelId="{040C94AC-8D79-428D-9F20-E398CEE169A4}" type="presParOf" srcId="{684238A5-D29A-412C-A639-1153522007BC}" destId="{4DD500BD-C636-4414-A557-7C7F8F39B12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97B48-D3F9-4BF9-A937-3F51B1FB781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92B6F-7C9C-4B1A-B3B6-6D708755592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sz="2000" dirty="0"/>
            <a:t>Celkem 40 min (tj. 3x cca 12 min.)</a:t>
          </a:r>
          <a:endParaRPr lang="en-US" sz="2000" dirty="0"/>
        </a:p>
        <a:p>
          <a:pPr>
            <a:lnSpc>
              <a:spcPct val="100000"/>
            </a:lnSpc>
            <a:defRPr b="1"/>
          </a:pPr>
          <a:endParaRPr lang="cs-CZ" sz="2000" dirty="0"/>
        </a:p>
        <a:p>
          <a:pPr>
            <a:lnSpc>
              <a:spcPct val="100000"/>
            </a:lnSpc>
            <a:defRPr b="1"/>
          </a:pPr>
          <a:r>
            <a:rPr lang="cs-CZ" sz="2000" dirty="0"/>
            <a:t>Každá skupina diskutuje stejné tři tematické okruhy ze své perspektivy </a:t>
          </a:r>
        </a:p>
      </dgm:t>
    </dgm:pt>
    <dgm:pt modelId="{4D34EB60-8A07-4ACE-82F4-78CD31C1299B}" type="parTrans" cxnId="{CC8177B1-270F-4F2E-BE85-118D861DBEDB}">
      <dgm:prSet/>
      <dgm:spPr/>
      <dgm:t>
        <a:bodyPr/>
        <a:lstStyle/>
        <a:p>
          <a:endParaRPr lang="en-US"/>
        </a:p>
      </dgm:t>
    </dgm:pt>
    <dgm:pt modelId="{3A96D0D8-1679-4BF5-A1A3-319F90325E46}" type="sibTrans" cxnId="{CC8177B1-270F-4F2E-BE85-118D861DBEDB}">
      <dgm:prSet/>
      <dgm:spPr/>
      <dgm:t>
        <a:bodyPr/>
        <a:lstStyle/>
        <a:p>
          <a:endParaRPr lang="en-US"/>
        </a:p>
      </dgm:t>
    </dgm:pt>
    <dgm:pt modelId="{3383DAAB-CF11-4EF4-BEE5-83A276B7428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sz="2000" dirty="0"/>
            <a:t>3 tematické okruhy k diskusi: </a:t>
          </a:r>
          <a:endParaRPr lang="en-US" sz="2000" dirty="0"/>
        </a:p>
      </dgm:t>
    </dgm:pt>
    <dgm:pt modelId="{D1E7507F-8E97-4B67-8AE6-B4419BF4A5C0}" type="parTrans" cxnId="{5B32C9EB-D125-4826-9A0F-AD8D39586538}">
      <dgm:prSet/>
      <dgm:spPr/>
      <dgm:t>
        <a:bodyPr/>
        <a:lstStyle/>
        <a:p>
          <a:endParaRPr lang="en-US"/>
        </a:p>
      </dgm:t>
    </dgm:pt>
    <dgm:pt modelId="{2901D946-3EB4-4543-B1C8-73B21DCD601B}" type="sibTrans" cxnId="{5B32C9EB-D125-4826-9A0F-AD8D39586538}">
      <dgm:prSet/>
      <dgm:spPr/>
      <dgm:t>
        <a:bodyPr/>
        <a:lstStyle/>
        <a:p>
          <a:endParaRPr lang="en-US"/>
        </a:p>
      </dgm:t>
    </dgm:pt>
    <dgm:pt modelId="{2649C46B-A160-493A-9BE8-67B638CCB7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1. Hodnoty, potenciál a imaginace</a:t>
          </a:r>
          <a:endParaRPr lang="en-US" sz="2000" dirty="0"/>
        </a:p>
      </dgm:t>
    </dgm:pt>
    <dgm:pt modelId="{E874EBD8-EE2C-4FAA-A46A-4E292D5C450C}" type="parTrans" cxnId="{5050EA1C-BE95-4084-BBE5-927302CDD0B8}">
      <dgm:prSet/>
      <dgm:spPr/>
      <dgm:t>
        <a:bodyPr/>
        <a:lstStyle/>
        <a:p>
          <a:endParaRPr lang="en-US"/>
        </a:p>
      </dgm:t>
    </dgm:pt>
    <dgm:pt modelId="{8F02F230-A23A-4845-A5EC-43DA5B8586B7}" type="sibTrans" cxnId="{5050EA1C-BE95-4084-BBE5-927302CDD0B8}">
      <dgm:prSet/>
      <dgm:spPr/>
      <dgm:t>
        <a:bodyPr/>
        <a:lstStyle/>
        <a:p>
          <a:endParaRPr lang="en-US"/>
        </a:p>
      </dgm:t>
    </dgm:pt>
    <dgm:pt modelId="{1F1E8345-666C-40B7-88E8-E0CCADCCFC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2. Dialogická integrace společenství</a:t>
          </a:r>
          <a:endParaRPr lang="en-US" sz="2000" dirty="0"/>
        </a:p>
      </dgm:t>
    </dgm:pt>
    <dgm:pt modelId="{B2001277-5759-4F1B-B4FC-10A03535D9BA}" type="parTrans" cxnId="{426474F2-9381-4FE3-8B18-D3E493EF8D93}">
      <dgm:prSet/>
      <dgm:spPr/>
      <dgm:t>
        <a:bodyPr/>
        <a:lstStyle/>
        <a:p>
          <a:endParaRPr lang="en-US"/>
        </a:p>
      </dgm:t>
    </dgm:pt>
    <dgm:pt modelId="{69D68348-D981-4DC0-9035-C30115DEB978}" type="sibTrans" cxnId="{426474F2-9381-4FE3-8B18-D3E493EF8D93}">
      <dgm:prSet/>
      <dgm:spPr/>
      <dgm:t>
        <a:bodyPr/>
        <a:lstStyle/>
        <a:p>
          <a:endParaRPr lang="en-US"/>
        </a:p>
      </dgm:t>
    </dgm:pt>
    <dgm:pt modelId="{7B625F0A-E04F-4E34-A6C4-2069A0187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3. Lidé a udržitelnost modelu</a:t>
          </a:r>
          <a:endParaRPr lang="en-US" sz="2000" dirty="0"/>
        </a:p>
      </dgm:t>
    </dgm:pt>
    <dgm:pt modelId="{6D47EA14-1E6D-4B54-A610-B32ED298676A}" type="parTrans" cxnId="{C7E1CB4A-E57A-4371-8DE9-5E20FD838CF1}">
      <dgm:prSet/>
      <dgm:spPr/>
      <dgm:t>
        <a:bodyPr/>
        <a:lstStyle/>
        <a:p>
          <a:endParaRPr lang="en-US"/>
        </a:p>
      </dgm:t>
    </dgm:pt>
    <dgm:pt modelId="{A52EEE10-4497-463F-83CB-7F8EC807D4BC}" type="sibTrans" cxnId="{C7E1CB4A-E57A-4371-8DE9-5E20FD838CF1}">
      <dgm:prSet/>
      <dgm:spPr/>
      <dgm:t>
        <a:bodyPr/>
        <a:lstStyle/>
        <a:p>
          <a:endParaRPr lang="en-US"/>
        </a:p>
      </dgm:t>
    </dgm:pt>
    <dgm:pt modelId="{90F6E807-0235-44CA-A363-5AB94C2648D3}" type="pres">
      <dgm:prSet presAssocID="{AA897B48-D3F9-4BF9-A937-3F51B1FB7816}" presName="root" presStyleCnt="0">
        <dgm:presLayoutVars>
          <dgm:dir/>
          <dgm:resizeHandles val="exact"/>
        </dgm:presLayoutVars>
      </dgm:prSet>
      <dgm:spPr/>
    </dgm:pt>
    <dgm:pt modelId="{C67CCA35-6860-48B3-AAAF-F51CD9E9B726}" type="pres">
      <dgm:prSet presAssocID="{CF892B6F-7C9C-4B1A-B3B6-6D708755592A}" presName="compNode" presStyleCnt="0"/>
      <dgm:spPr/>
    </dgm:pt>
    <dgm:pt modelId="{0A7C0EAA-878F-4A38-B937-F47E0AE7E93F}" type="pres">
      <dgm:prSet presAssocID="{CF892B6F-7C9C-4B1A-B3B6-6D70875559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DE836B94-FC49-4BD3-A0DB-D305A1150269}" type="pres">
      <dgm:prSet presAssocID="{CF892B6F-7C9C-4B1A-B3B6-6D708755592A}" presName="iconSpace" presStyleCnt="0"/>
      <dgm:spPr/>
    </dgm:pt>
    <dgm:pt modelId="{6E839562-4890-4489-BC37-2356C7BB3148}" type="pres">
      <dgm:prSet presAssocID="{CF892B6F-7C9C-4B1A-B3B6-6D708755592A}" presName="parTx" presStyleLbl="revTx" presStyleIdx="0" presStyleCnt="4">
        <dgm:presLayoutVars>
          <dgm:chMax val="0"/>
          <dgm:chPref val="0"/>
        </dgm:presLayoutVars>
      </dgm:prSet>
      <dgm:spPr/>
    </dgm:pt>
    <dgm:pt modelId="{35AA2F8E-6F61-44D6-BEB1-319E08FE5633}" type="pres">
      <dgm:prSet presAssocID="{CF892B6F-7C9C-4B1A-B3B6-6D708755592A}" presName="txSpace" presStyleCnt="0"/>
      <dgm:spPr/>
    </dgm:pt>
    <dgm:pt modelId="{D3DAE358-148B-47A7-A694-77E4EE51DDA3}" type="pres">
      <dgm:prSet presAssocID="{CF892B6F-7C9C-4B1A-B3B6-6D708755592A}" presName="desTx" presStyleLbl="revTx" presStyleIdx="1" presStyleCnt="4">
        <dgm:presLayoutVars/>
      </dgm:prSet>
      <dgm:spPr/>
    </dgm:pt>
    <dgm:pt modelId="{A7C0CCCE-3A15-4D39-8A76-F8929D0BCEF9}" type="pres">
      <dgm:prSet presAssocID="{3A96D0D8-1679-4BF5-A1A3-319F90325E46}" presName="sibTrans" presStyleCnt="0"/>
      <dgm:spPr/>
    </dgm:pt>
    <dgm:pt modelId="{0DFF6567-337F-44B1-AD8D-489FEA1CA7CE}" type="pres">
      <dgm:prSet presAssocID="{3383DAAB-CF11-4EF4-BEE5-83A276B7428F}" presName="compNode" presStyleCnt="0"/>
      <dgm:spPr/>
    </dgm:pt>
    <dgm:pt modelId="{895D960E-6376-42A0-9702-955723A79668}" type="pres">
      <dgm:prSet presAssocID="{3383DAAB-CF11-4EF4-BEE5-83A276B742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270594E8-1AEC-476B-8468-12140600BA62}" type="pres">
      <dgm:prSet presAssocID="{3383DAAB-CF11-4EF4-BEE5-83A276B7428F}" presName="iconSpace" presStyleCnt="0"/>
      <dgm:spPr/>
    </dgm:pt>
    <dgm:pt modelId="{6B3AB0D4-4C30-4BEB-99C8-9A93AEE70FE9}" type="pres">
      <dgm:prSet presAssocID="{3383DAAB-CF11-4EF4-BEE5-83A276B7428F}" presName="parTx" presStyleLbl="revTx" presStyleIdx="2" presStyleCnt="4">
        <dgm:presLayoutVars>
          <dgm:chMax val="0"/>
          <dgm:chPref val="0"/>
        </dgm:presLayoutVars>
      </dgm:prSet>
      <dgm:spPr/>
    </dgm:pt>
    <dgm:pt modelId="{B4C382F2-1D0A-4D24-9089-923E0A55760F}" type="pres">
      <dgm:prSet presAssocID="{3383DAAB-CF11-4EF4-BEE5-83A276B7428F}" presName="txSpace" presStyleCnt="0"/>
      <dgm:spPr/>
    </dgm:pt>
    <dgm:pt modelId="{05A4B598-6D72-4679-B883-676DCE41BB30}" type="pres">
      <dgm:prSet presAssocID="{3383DAAB-CF11-4EF4-BEE5-83A276B7428F}" presName="desTx" presStyleLbl="revTx" presStyleIdx="3" presStyleCnt="4" custLinFactNeighborX="14841" custLinFactNeighborY="-94380">
        <dgm:presLayoutVars/>
      </dgm:prSet>
      <dgm:spPr/>
    </dgm:pt>
  </dgm:ptLst>
  <dgm:cxnLst>
    <dgm:cxn modelId="{FD4E1905-BFC7-4EFA-9109-40B0C61B3A01}" type="presOf" srcId="{AA897B48-D3F9-4BF9-A937-3F51B1FB7816}" destId="{90F6E807-0235-44CA-A363-5AB94C2648D3}" srcOrd="0" destOrd="0" presId="urn:microsoft.com/office/officeart/2018/2/layout/IconLabelDescriptionList"/>
    <dgm:cxn modelId="{5050EA1C-BE95-4084-BBE5-927302CDD0B8}" srcId="{3383DAAB-CF11-4EF4-BEE5-83A276B7428F}" destId="{2649C46B-A160-493A-9BE8-67B638CCB72E}" srcOrd="0" destOrd="0" parTransId="{E874EBD8-EE2C-4FAA-A46A-4E292D5C450C}" sibTransId="{8F02F230-A23A-4845-A5EC-43DA5B8586B7}"/>
    <dgm:cxn modelId="{FE50545C-9FE5-4949-90F4-7775D09F2BAC}" type="presOf" srcId="{CF892B6F-7C9C-4B1A-B3B6-6D708755592A}" destId="{6E839562-4890-4489-BC37-2356C7BB3148}" srcOrd="0" destOrd="0" presId="urn:microsoft.com/office/officeart/2018/2/layout/IconLabelDescriptionList"/>
    <dgm:cxn modelId="{C7E1CB4A-E57A-4371-8DE9-5E20FD838CF1}" srcId="{3383DAAB-CF11-4EF4-BEE5-83A276B7428F}" destId="{7B625F0A-E04F-4E34-A6C4-2069A0187E6E}" srcOrd="2" destOrd="0" parTransId="{6D47EA14-1E6D-4B54-A610-B32ED298676A}" sibTransId="{A52EEE10-4497-463F-83CB-7F8EC807D4BC}"/>
    <dgm:cxn modelId="{5867AE78-0047-4BC1-98CD-6B50F46DB2A9}" type="presOf" srcId="{1F1E8345-666C-40B7-88E8-E0CCADCCFC28}" destId="{05A4B598-6D72-4679-B883-676DCE41BB30}" srcOrd="0" destOrd="1" presId="urn:microsoft.com/office/officeart/2018/2/layout/IconLabelDescriptionList"/>
    <dgm:cxn modelId="{1B7A47A3-53E9-4EE0-9825-A768BD6DD568}" type="presOf" srcId="{2649C46B-A160-493A-9BE8-67B638CCB72E}" destId="{05A4B598-6D72-4679-B883-676DCE41BB30}" srcOrd="0" destOrd="0" presId="urn:microsoft.com/office/officeart/2018/2/layout/IconLabelDescriptionList"/>
    <dgm:cxn modelId="{BAFEBFA9-86A6-4515-9FF1-A0A190F8676C}" type="presOf" srcId="{7B625F0A-E04F-4E34-A6C4-2069A0187E6E}" destId="{05A4B598-6D72-4679-B883-676DCE41BB30}" srcOrd="0" destOrd="2" presId="urn:microsoft.com/office/officeart/2018/2/layout/IconLabelDescriptionList"/>
    <dgm:cxn modelId="{CC8177B1-270F-4F2E-BE85-118D861DBEDB}" srcId="{AA897B48-D3F9-4BF9-A937-3F51B1FB7816}" destId="{CF892B6F-7C9C-4B1A-B3B6-6D708755592A}" srcOrd="0" destOrd="0" parTransId="{4D34EB60-8A07-4ACE-82F4-78CD31C1299B}" sibTransId="{3A96D0D8-1679-4BF5-A1A3-319F90325E46}"/>
    <dgm:cxn modelId="{ED2D30B8-73FF-497F-83D2-C656B8441278}" type="presOf" srcId="{3383DAAB-CF11-4EF4-BEE5-83A276B7428F}" destId="{6B3AB0D4-4C30-4BEB-99C8-9A93AEE70FE9}" srcOrd="0" destOrd="0" presId="urn:microsoft.com/office/officeart/2018/2/layout/IconLabelDescriptionList"/>
    <dgm:cxn modelId="{5B32C9EB-D125-4826-9A0F-AD8D39586538}" srcId="{AA897B48-D3F9-4BF9-A937-3F51B1FB7816}" destId="{3383DAAB-CF11-4EF4-BEE5-83A276B7428F}" srcOrd="1" destOrd="0" parTransId="{D1E7507F-8E97-4B67-8AE6-B4419BF4A5C0}" sibTransId="{2901D946-3EB4-4543-B1C8-73B21DCD601B}"/>
    <dgm:cxn modelId="{426474F2-9381-4FE3-8B18-D3E493EF8D93}" srcId="{3383DAAB-CF11-4EF4-BEE5-83A276B7428F}" destId="{1F1E8345-666C-40B7-88E8-E0CCADCCFC28}" srcOrd="1" destOrd="0" parTransId="{B2001277-5759-4F1B-B4FC-10A03535D9BA}" sibTransId="{69D68348-D981-4DC0-9035-C30115DEB978}"/>
    <dgm:cxn modelId="{C873A08E-AB30-4D99-A417-7035F1874637}" type="presParOf" srcId="{90F6E807-0235-44CA-A363-5AB94C2648D3}" destId="{C67CCA35-6860-48B3-AAAF-F51CD9E9B726}" srcOrd="0" destOrd="0" presId="urn:microsoft.com/office/officeart/2018/2/layout/IconLabelDescriptionList"/>
    <dgm:cxn modelId="{9EFD714F-E21B-4755-A743-22768E18DBAA}" type="presParOf" srcId="{C67CCA35-6860-48B3-AAAF-F51CD9E9B726}" destId="{0A7C0EAA-878F-4A38-B937-F47E0AE7E93F}" srcOrd="0" destOrd="0" presId="urn:microsoft.com/office/officeart/2018/2/layout/IconLabelDescriptionList"/>
    <dgm:cxn modelId="{D628902F-F6D6-4DA7-9223-DC0157AD6B80}" type="presParOf" srcId="{C67CCA35-6860-48B3-AAAF-F51CD9E9B726}" destId="{DE836B94-FC49-4BD3-A0DB-D305A1150269}" srcOrd="1" destOrd="0" presId="urn:microsoft.com/office/officeart/2018/2/layout/IconLabelDescriptionList"/>
    <dgm:cxn modelId="{0088728C-7E9B-4012-9D1C-C638F7BB0486}" type="presParOf" srcId="{C67CCA35-6860-48B3-AAAF-F51CD9E9B726}" destId="{6E839562-4890-4489-BC37-2356C7BB3148}" srcOrd="2" destOrd="0" presId="urn:microsoft.com/office/officeart/2018/2/layout/IconLabelDescriptionList"/>
    <dgm:cxn modelId="{A5218AD0-9D87-473A-8F54-21292C42AE58}" type="presParOf" srcId="{C67CCA35-6860-48B3-AAAF-F51CD9E9B726}" destId="{35AA2F8E-6F61-44D6-BEB1-319E08FE5633}" srcOrd="3" destOrd="0" presId="urn:microsoft.com/office/officeart/2018/2/layout/IconLabelDescriptionList"/>
    <dgm:cxn modelId="{F34006D9-DE10-4189-BD80-D02EF6A85C89}" type="presParOf" srcId="{C67CCA35-6860-48B3-AAAF-F51CD9E9B726}" destId="{D3DAE358-148B-47A7-A694-77E4EE51DDA3}" srcOrd="4" destOrd="0" presId="urn:microsoft.com/office/officeart/2018/2/layout/IconLabelDescriptionList"/>
    <dgm:cxn modelId="{A6A1F8FD-B60D-44EB-AE7C-CA06C2DA5CA1}" type="presParOf" srcId="{90F6E807-0235-44CA-A363-5AB94C2648D3}" destId="{A7C0CCCE-3A15-4D39-8A76-F8929D0BCEF9}" srcOrd="1" destOrd="0" presId="urn:microsoft.com/office/officeart/2018/2/layout/IconLabelDescriptionList"/>
    <dgm:cxn modelId="{CB34EEE0-F111-4C63-AD8E-4E2698441B2A}" type="presParOf" srcId="{90F6E807-0235-44CA-A363-5AB94C2648D3}" destId="{0DFF6567-337F-44B1-AD8D-489FEA1CA7CE}" srcOrd="2" destOrd="0" presId="urn:microsoft.com/office/officeart/2018/2/layout/IconLabelDescriptionList"/>
    <dgm:cxn modelId="{9444C308-0482-44C9-8C89-D6589720D4D3}" type="presParOf" srcId="{0DFF6567-337F-44B1-AD8D-489FEA1CA7CE}" destId="{895D960E-6376-42A0-9702-955723A79668}" srcOrd="0" destOrd="0" presId="urn:microsoft.com/office/officeart/2018/2/layout/IconLabelDescriptionList"/>
    <dgm:cxn modelId="{E844C41B-8D26-4FA3-8735-B116333ED0A2}" type="presParOf" srcId="{0DFF6567-337F-44B1-AD8D-489FEA1CA7CE}" destId="{270594E8-1AEC-476B-8468-12140600BA62}" srcOrd="1" destOrd="0" presId="urn:microsoft.com/office/officeart/2018/2/layout/IconLabelDescriptionList"/>
    <dgm:cxn modelId="{1FE26550-BE5D-4291-96C2-DB3F4C40B7A4}" type="presParOf" srcId="{0DFF6567-337F-44B1-AD8D-489FEA1CA7CE}" destId="{6B3AB0D4-4C30-4BEB-99C8-9A93AEE70FE9}" srcOrd="2" destOrd="0" presId="urn:microsoft.com/office/officeart/2018/2/layout/IconLabelDescriptionList"/>
    <dgm:cxn modelId="{7590BC60-1E43-4069-855F-D75B8376EBF3}" type="presParOf" srcId="{0DFF6567-337F-44B1-AD8D-489FEA1CA7CE}" destId="{B4C382F2-1D0A-4D24-9089-923E0A55760F}" srcOrd="3" destOrd="0" presId="urn:microsoft.com/office/officeart/2018/2/layout/IconLabelDescriptionList"/>
    <dgm:cxn modelId="{975BB697-1490-435A-9E4F-EDA8C571815D}" type="presParOf" srcId="{0DFF6567-337F-44B1-AD8D-489FEA1CA7CE}" destId="{05A4B598-6D72-4679-B883-676DCE41BB3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61CA-D87B-4DD1-9D54-58E5C5E2DD04}">
      <dsp:nvSpPr>
        <dsp:cNvPr id="0" name=""/>
        <dsp:cNvSpPr/>
      </dsp:nvSpPr>
      <dsp:spPr>
        <a:xfrm>
          <a:off x="0" y="2743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Nedostatečný entuziasmus </a:t>
          </a:r>
          <a:endParaRPr lang="en-US" sz="2600" kern="1200"/>
        </a:p>
      </dsp:txBody>
      <dsp:txXfrm>
        <a:off x="0" y="274320"/>
        <a:ext cx="2285999" cy="1371599"/>
      </dsp:txXfrm>
    </dsp:sp>
    <dsp:sp modelId="{CEF3E1F1-1522-4BCA-BF60-8CE55FD0D851}">
      <dsp:nvSpPr>
        <dsp:cNvPr id="0" name=""/>
        <dsp:cNvSpPr/>
      </dsp:nvSpPr>
      <dsp:spPr>
        <a:xfrm>
          <a:off x="2514600" y="2743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Nedostatečná implementace </a:t>
          </a:r>
          <a:endParaRPr lang="en-US" sz="2600" kern="1200"/>
        </a:p>
      </dsp:txBody>
      <dsp:txXfrm>
        <a:off x="2514600" y="274320"/>
        <a:ext cx="2285999" cy="1371599"/>
      </dsp:txXfrm>
    </dsp:sp>
    <dsp:sp modelId="{CD7CFC13-1478-4286-B3ED-310B3D79FCF2}">
      <dsp:nvSpPr>
        <dsp:cNvPr id="0" name=""/>
        <dsp:cNvSpPr/>
      </dsp:nvSpPr>
      <dsp:spPr>
        <a:xfrm>
          <a:off x="5029199" y="2743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Absence strategického přístupu</a:t>
          </a:r>
          <a:endParaRPr lang="en-US" sz="2600" kern="1200"/>
        </a:p>
      </dsp:txBody>
      <dsp:txXfrm>
        <a:off x="5029199" y="274320"/>
        <a:ext cx="2285999" cy="1371599"/>
      </dsp:txXfrm>
    </dsp:sp>
    <dsp:sp modelId="{83AEC30E-7104-49E9-AB47-ABDF78563BED}">
      <dsp:nvSpPr>
        <dsp:cNvPr id="0" name=""/>
        <dsp:cNvSpPr/>
      </dsp:nvSpPr>
      <dsp:spPr>
        <a:xfrm>
          <a:off x="0" y="18745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Problematická komunikace</a:t>
          </a:r>
          <a:r>
            <a:rPr lang="cs-CZ" sz="2600" kern="1200"/>
            <a:t> </a:t>
          </a:r>
          <a:endParaRPr lang="en-US" sz="2600" kern="1200"/>
        </a:p>
      </dsp:txBody>
      <dsp:txXfrm>
        <a:off x="0" y="1874520"/>
        <a:ext cx="2285999" cy="1371599"/>
      </dsp:txXfrm>
    </dsp:sp>
    <dsp:sp modelId="{573E93FB-6279-4F88-B3C5-D14EBC20211F}">
      <dsp:nvSpPr>
        <dsp:cNvPr id="0" name=""/>
        <dsp:cNvSpPr/>
      </dsp:nvSpPr>
      <dsp:spPr>
        <a:xfrm>
          <a:off x="2514600" y="18745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Nadměrný analytismus</a:t>
          </a:r>
          <a:endParaRPr lang="en-US" sz="2600" kern="1200"/>
        </a:p>
      </dsp:txBody>
      <dsp:txXfrm>
        <a:off x="2514600" y="1874520"/>
        <a:ext cx="2285999" cy="1371599"/>
      </dsp:txXfrm>
    </dsp:sp>
    <dsp:sp modelId="{4DA7714D-0D85-43F0-B72B-FA2330923922}">
      <dsp:nvSpPr>
        <dsp:cNvPr id="0" name=""/>
        <dsp:cNvSpPr/>
      </dsp:nvSpPr>
      <dsp:spPr>
        <a:xfrm>
          <a:off x="5029199" y="18745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Technický procesismus</a:t>
          </a:r>
          <a:endParaRPr lang="en-US" sz="2600" kern="1200"/>
        </a:p>
      </dsp:txBody>
      <dsp:txXfrm>
        <a:off x="5029199" y="1874520"/>
        <a:ext cx="2285999" cy="1371599"/>
      </dsp:txXfrm>
    </dsp:sp>
    <dsp:sp modelId="{385811DD-6C28-4193-BD35-61061D6B1AB9}">
      <dsp:nvSpPr>
        <dsp:cNvPr id="0" name=""/>
        <dsp:cNvSpPr/>
      </dsp:nvSpPr>
      <dsp:spPr>
        <a:xfrm>
          <a:off x="2514600" y="3474720"/>
          <a:ext cx="2285999" cy="1371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Akcent na kvantitu na úkor kvality</a:t>
          </a:r>
          <a:endParaRPr lang="en-US" sz="2600" kern="1200"/>
        </a:p>
      </dsp:txBody>
      <dsp:txXfrm>
        <a:off x="2514600" y="3474720"/>
        <a:ext cx="2285999" cy="137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1231-F41F-42B6-AB4E-6C16D7285257}">
      <dsp:nvSpPr>
        <dsp:cNvPr id="0" name=""/>
        <dsp:cNvSpPr/>
      </dsp:nvSpPr>
      <dsp:spPr>
        <a:xfrm>
          <a:off x="1136196" y="1660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Lokální leadership</a:t>
          </a:r>
          <a:r>
            <a:rPr lang="cs-CZ" sz="1600" kern="1200"/>
            <a:t> (zapojení místních osobností)</a:t>
          </a:r>
          <a:endParaRPr lang="en-US" sz="1600" kern="1200"/>
        </a:p>
      </dsp:txBody>
      <dsp:txXfrm>
        <a:off x="1136196" y="1660"/>
        <a:ext cx="2233970" cy="1340382"/>
      </dsp:txXfrm>
    </dsp:sp>
    <dsp:sp modelId="{8BEE4156-7322-4E8C-BCD4-45D075238D3A}">
      <dsp:nvSpPr>
        <dsp:cNvPr id="0" name=""/>
        <dsp:cNvSpPr/>
      </dsp:nvSpPr>
      <dsp:spPr>
        <a:xfrm>
          <a:off x="3593564" y="1660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Komunitní platforma</a:t>
          </a:r>
          <a:r>
            <a:rPr lang="cs-CZ" sz="1600" kern="1200"/>
            <a:t> (stálý prostor pro dialog)</a:t>
          </a:r>
          <a:endParaRPr lang="en-US" sz="1600" kern="1200"/>
        </a:p>
      </dsp:txBody>
      <dsp:txXfrm>
        <a:off x="3593564" y="1660"/>
        <a:ext cx="2233970" cy="1340382"/>
      </dsp:txXfrm>
    </dsp:sp>
    <dsp:sp modelId="{BAF6479C-ADE4-4A14-A21C-08D7F2E4C0A0}">
      <dsp:nvSpPr>
        <dsp:cNvPr id="0" name=""/>
        <dsp:cNvSpPr/>
      </dsp:nvSpPr>
      <dsp:spPr>
        <a:xfrm>
          <a:off x="1136196" y="1565439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Komunitní koordinátor</a:t>
          </a:r>
          <a:r>
            <a:rPr lang="cs-CZ" sz="1600" kern="1200"/>
            <a:t> (nezávislý facilitátor a organizátor)</a:t>
          </a:r>
          <a:endParaRPr lang="en-US" sz="1600" kern="1200"/>
        </a:p>
      </dsp:txBody>
      <dsp:txXfrm>
        <a:off x="1136196" y="1565439"/>
        <a:ext cx="2233970" cy="1340382"/>
      </dsp:txXfrm>
    </dsp:sp>
    <dsp:sp modelId="{54A318C2-03C0-4C13-B485-537875F6B970}">
      <dsp:nvSpPr>
        <dsp:cNvPr id="0" name=""/>
        <dsp:cNvSpPr/>
      </dsp:nvSpPr>
      <dsp:spPr>
        <a:xfrm>
          <a:off x="3593564" y="1565439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Externí oponentní mechanismus</a:t>
          </a:r>
          <a:r>
            <a:rPr lang="cs-CZ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(nezávislé hodnocení kvality)</a:t>
          </a:r>
          <a:endParaRPr lang="en-US" sz="1600" kern="1200" dirty="0"/>
        </a:p>
      </dsp:txBody>
      <dsp:txXfrm>
        <a:off x="3593564" y="1565439"/>
        <a:ext cx="2233970" cy="1340382"/>
      </dsp:txXfrm>
    </dsp:sp>
    <dsp:sp modelId="{C04670DF-5CD9-41CD-82C4-3A06DA787A64}">
      <dsp:nvSpPr>
        <dsp:cNvPr id="0" name=""/>
        <dsp:cNvSpPr/>
      </dsp:nvSpPr>
      <dsp:spPr>
        <a:xfrm>
          <a:off x="1136196" y="3129218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Dialogická integrace společenství</a:t>
          </a:r>
          <a:r>
            <a:rPr lang="cs-CZ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(podpora respektu a spolupráce)</a:t>
          </a:r>
          <a:endParaRPr lang="en-US" sz="1600" kern="1200" dirty="0"/>
        </a:p>
      </dsp:txBody>
      <dsp:txXfrm>
        <a:off x="1136196" y="3129218"/>
        <a:ext cx="2233970" cy="1340382"/>
      </dsp:txXfrm>
    </dsp:sp>
    <dsp:sp modelId="{C02755B4-8A76-49EC-B4C6-EAEFD230255A}">
      <dsp:nvSpPr>
        <dsp:cNvPr id="0" name=""/>
        <dsp:cNvSpPr/>
      </dsp:nvSpPr>
      <dsp:spPr>
        <a:xfrm>
          <a:off x="3593564" y="3129218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Imaginace</a:t>
          </a:r>
          <a:r>
            <a:rPr lang="cs-CZ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(kreativní hledání budoucnosti)</a:t>
          </a:r>
          <a:endParaRPr lang="en-US" sz="1600" kern="1200" dirty="0"/>
        </a:p>
      </dsp:txBody>
      <dsp:txXfrm>
        <a:off x="3593564" y="3129218"/>
        <a:ext cx="2233970" cy="1340382"/>
      </dsp:txXfrm>
    </dsp:sp>
    <dsp:sp modelId="{0749BF79-2EF6-43CC-8721-F81D15804902}">
      <dsp:nvSpPr>
        <dsp:cNvPr id="0" name=""/>
        <dsp:cNvSpPr/>
      </dsp:nvSpPr>
      <dsp:spPr>
        <a:xfrm>
          <a:off x="1136196" y="4692997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Holistická analýza</a:t>
          </a:r>
          <a:r>
            <a:rPr lang="cs-CZ" sz="1600" kern="1200"/>
            <a:t> (komplexní, kvalitativní pohled na obec)</a:t>
          </a:r>
          <a:endParaRPr lang="en-US" sz="1600" kern="1200"/>
        </a:p>
      </dsp:txBody>
      <dsp:txXfrm>
        <a:off x="1136196" y="4692997"/>
        <a:ext cx="2233970" cy="1340382"/>
      </dsp:txXfrm>
    </dsp:sp>
    <dsp:sp modelId="{9E9878DA-BD89-4A0B-9586-FF7648692BF1}">
      <dsp:nvSpPr>
        <dsp:cNvPr id="0" name=""/>
        <dsp:cNvSpPr/>
      </dsp:nvSpPr>
      <dsp:spPr>
        <a:xfrm>
          <a:off x="3593564" y="4692997"/>
          <a:ext cx="2233970" cy="13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ABCD – Asset-based community development</a:t>
          </a:r>
          <a:r>
            <a:rPr lang="cs-CZ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(využívání místních aktiv a zdrojů)</a:t>
          </a:r>
          <a:endParaRPr lang="en-US" sz="1600" kern="1200" dirty="0"/>
        </a:p>
      </dsp:txBody>
      <dsp:txXfrm>
        <a:off x="3593564" y="4692997"/>
        <a:ext cx="2233970" cy="1340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F373A-53DB-4114-A943-64468481BD26}">
      <dsp:nvSpPr>
        <dsp:cNvPr id="0" name=""/>
        <dsp:cNvSpPr/>
      </dsp:nvSpPr>
      <dsp:spPr>
        <a:xfrm>
          <a:off x="2378868" y="152"/>
          <a:ext cx="2557462" cy="25574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Zástupci místních samospráv</a:t>
          </a:r>
          <a:endParaRPr lang="en-US" sz="1700" kern="1200" dirty="0"/>
        </a:p>
      </dsp:txBody>
      <dsp:txXfrm>
        <a:off x="3018234" y="152"/>
        <a:ext cx="1278731" cy="2109906"/>
      </dsp:txXfrm>
    </dsp:sp>
    <dsp:sp modelId="{823A6987-AC68-4566-87D3-2FF5427B7345}">
      <dsp:nvSpPr>
        <dsp:cNvPr id="0" name=""/>
        <dsp:cNvSpPr/>
      </dsp:nvSpPr>
      <dsp:spPr>
        <a:xfrm rot="7200000">
          <a:off x="3858544" y="2563025"/>
          <a:ext cx="2557462" cy="25574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Konzultanti pro strategické plánování</a:t>
          </a:r>
          <a:endParaRPr lang="en-US" sz="1700" kern="1200"/>
        </a:p>
      </dsp:txBody>
      <dsp:txXfrm rot="-5400000">
        <a:off x="4276120" y="3314279"/>
        <a:ext cx="2109906" cy="1278731"/>
      </dsp:txXfrm>
    </dsp:sp>
    <dsp:sp modelId="{4DD500BD-C636-4414-A557-7C7F8F39B12A}">
      <dsp:nvSpPr>
        <dsp:cNvPr id="0" name=""/>
        <dsp:cNvSpPr/>
      </dsp:nvSpPr>
      <dsp:spPr>
        <a:xfrm rot="14400000">
          <a:off x="899193" y="2563025"/>
          <a:ext cx="2557462" cy="25574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Akademická sféra a státní správa</a:t>
          </a:r>
          <a:endParaRPr lang="en-US" sz="1700" kern="1200"/>
        </a:p>
      </dsp:txBody>
      <dsp:txXfrm rot="5400000">
        <a:off x="929174" y="3314279"/>
        <a:ext cx="2109906" cy="1278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C0EAA-878F-4A38-B937-F47E0AE7E93F}">
      <dsp:nvSpPr>
        <dsp:cNvPr id="0" name=""/>
        <dsp:cNvSpPr/>
      </dsp:nvSpPr>
      <dsp:spPr>
        <a:xfrm>
          <a:off x="8189" y="135533"/>
          <a:ext cx="1174522" cy="1113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39562-4890-4489-BC37-2356C7BB3148}">
      <dsp:nvSpPr>
        <dsp:cNvPr id="0" name=""/>
        <dsp:cNvSpPr/>
      </dsp:nvSpPr>
      <dsp:spPr>
        <a:xfrm>
          <a:off x="8189" y="1457500"/>
          <a:ext cx="3355779" cy="198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Celkem 40 min (tj. 3x cca 12 min.)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cs-CZ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Každá skupina diskutuje stejné tři tematické okruhy ze své perspektivy </a:t>
          </a:r>
        </a:p>
      </dsp:txBody>
      <dsp:txXfrm>
        <a:off x="8189" y="1457500"/>
        <a:ext cx="3355779" cy="1984927"/>
      </dsp:txXfrm>
    </dsp:sp>
    <dsp:sp modelId="{D3DAE358-148B-47A7-A694-77E4EE51DDA3}">
      <dsp:nvSpPr>
        <dsp:cNvPr id="0" name=""/>
        <dsp:cNvSpPr/>
      </dsp:nvSpPr>
      <dsp:spPr>
        <a:xfrm>
          <a:off x="8189" y="3539419"/>
          <a:ext cx="3355779" cy="144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D960E-6376-42A0-9702-955723A79668}">
      <dsp:nvSpPr>
        <dsp:cNvPr id="0" name=""/>
        <dsp:cNvSpPr/>
      </dsp:nvSpPr>
      <dsp:spPr>
        <a:xfrm>
          <a:off x="3951230" y="135533"/>
          <a:ext cx="1174522" cy="1113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AB0D4-4C30-4BEB-99C8-9A93AEE70FE9}">
      <dsp:nvSpPr>
        <dsp:cNvPr id="0" name=""/>
        <dsp:cNvSpPr/>
      </dsp:nvSpPr>
      <dsp:spPr>
        <a:xfrm>
          <a:off x="3951230" y="1457500"/>
          <a:ext cx="3355779" cy="198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3 tematické okruhy k diskusi: </a:t>
          </a:r>
          <a:endParaRPr lang="en-US" sz="2000" kern="1200" dirty="0"/>
        </a:p>
      </dsp:txBody>
      <dsp:txXfrm>
        <a:off x="3951230" y="1457500"/>
        <a:ext cx="3355779" cy="1984927"/>
      </dsp:txXfrm>
    </dsp:sp>
    <dsp:sp modelId="{05A4B598-6D72-4679-B883-676DCE41BB30}">
      <dsp:nvSpPr>
        <dsp:cNvPr id="0" name=""/>
        <dsp:cNvSpPr/>
      </dsp:nvSpPr>
      <dsp:spPr>
        <a:xfrm>
          <a:off x="3959420" y="2174980"/>
          <a:ext cx="3355779" cy="144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1. Hodnoty, potenciál a imaginace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2. Dialogická integrace společenství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3. Lidé a udržitelnost modelu</a:t>
          </a:r>
          <a:endParaRPr lang="en-US" sz="2000" kern="1200" dirty="0"/>
        </a:p>
      </dsp:txBody>
      <dsp:txXfrm>
        <a:off x="3959420" y="2174980"/>
        <a:ext cx="3355779" cy="144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0A06-E78C-41FE-B301-8544159CB568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51BC-F371-4D70-B0D6-26DB397B64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33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5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97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C1AB4-FA83-43C8-10E5-2F037A66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545069-44C6-3105-5B9B-E2CBC98CB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89DE8A-AD5B-7B20-4E0D-F2F0CCEE6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6E760E-29BD-0B8A-BDB2-14F4B23E5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1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3E884-E177-15CE-9B1A-98C29DB5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8DF84D-4084-D0C5-B9FB-7025DF345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932FF4-DC6D-2BFB-1000-98C07E9AE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84E693-48C1-BB06-5D3E-8F693287A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1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7AAE-6661-A55E-489E-CB2299BB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6E9145-608C-2401-0DB3-4AE892C08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FC7337-7513-A0AE-8336-8A710FBD0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733542-F557-A3E3-C6F3-2A8AFA0D3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2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ED201-B5A7-8786-A15C-F39FD338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6D548B-AD50-493C-1327-3DF885C15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430E60A-1470-EDD3-3F43-04792036F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74A3DD-C8C2-7DFD-6213-826217F1C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922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7F4BF-B408-9EB1-6F32-3067975E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6875E42-3B68-5A0A-03ED-ED94A7983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08E4A3F-254F-B383-F37C-5102D6E7B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FD3205-E602-71B5-6CBD-EF010DE1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41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34571-5B65-D220-CEBA-A369CC896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D18BE3-2982-2449-E73F-4762832B7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7C31CB-FF62-B5A0-25A2-19CAE61D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8897F9-D36A-D03F-7291-CD533180F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14AA-9C91-4B9E-9496-E0650DCEE4B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02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pixabay.com/en/camera-video-tv-video-realization-1598620/" TargetMode="External"/><Relationship Id="rId7" Type="http://schemas.openxmlformats.org/officeDocument/2006/relationships/hyperlink" Target="https://syroovka.blogspot.com/2014/10/kava-s-parou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pixnio.com/hu/media/konyv-dokumentum-kez-kezek-hazassag" TargetMode="Externa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vyhnankova@ujep.cz" TargetMode="External"/><Relationship Id="rId2" Type="http://schemas.openxmlformats.org/officeDocument/2006/relationships/hyperlink" Target="mailto:tomas.sykora@ujep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marek.komarek@sms-sluzby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88541-A4E8-43B5-884F-1C3D180DC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300" dirty="0"/>
              <a:t>Neformální instituce ve strategickém plánování</a:t>
            </a:r>
            <a:br>
              <a:rPr lang="cs-CZ" sz="4800" dirty="0"/>
            </a:br>
            <a:br>
              <a:rPr lang="cs-CZ" sz="48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059139-0096-423A-ACDF-9D2CA4C73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WORKSHOP, 23.09.2025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3A265D3-A7AF-4DEE-B487-2DE15B7E8B19}"/>
              </a:ext>
            </a:extLst>
          </p:cNvPr>
          <p:cNvSpPr txBox="1">
            <a:spLocks/>
          </p:cNvSpPr>
          <p:nvPr/>
        </p:nvSpPr>
        <p:spPr>
          <a:xfrm>
            <a:off x="1069848" y="3697579"/>
            <a:ext cx="7315200" cy="1165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Ing. Tomáš Sýkora, Ph.D. – FSE UJEP</a:t>
            </a:r>
          </a:p>
          <a:p>
            <a:r>
              <a:rPr lang="cs-CZ" b="1" dirty="0"/>
              <a:t>Mgr. Kateřina Vyhnánková – </a:t>
            </a:r>
            <a:r>
              <a:rPr lang="cs-CZ" b="1" dirty="0" err="1"/>
              <a:t>PřF</a:t>
            </a:r>
            <a:r>
              <a:rPr lang="cs-CZ" b="1" dirty="0"/>
              <a:t> UJEP</a:t>
            </a:r>
          </a:p>
          <a:p>
            <a:r>
              <a:rPr lang="cs-CZ" b="1" dirty="0"/>
              <a:t>RNDr. Marek Komárek, Ph.D. – SMS-služby s. r. o.</a:t>
            </a:r>
          </a:p>
          <a:p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411836-89CD-4E02-BC5C-7F3D8540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457" y="1336236"/>
            <a:ext cx="2106168" cy="21061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8A4641-48B9-4311-8FBC-470AA1D7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457" y="3775315"/>
            <a:ext cx="2106168" cy="804672"/>
          </a:xfrm>
          <a:prstGeom prst="rect">
            <a:avLst/>
          </a:prstGeom>
        </p:spPr>
      </p:pic>
      <p:pic>
        <p:nvPicPr>
          <p:cNvPr id="7" name="Obrázek 6" descr="Úvodní stránka | SMS-služby s.r.o.">
            <a:extLst>
              <a:ext uri="{FF2B5EF4-FFF2-40B4-BE49-F238E27FC236}">
                <a16:creationId xmlns:a16="http://schemas.microsoft.com/office/drawing/2014/main" id="{5A05DE63-F6AE-4F7E-A38B-CB1CCC6460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91" y="4883487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47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strategického plánování II.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Nedostatečný entuziasmus </a:t>
            </a:r>
          </a:p>
          <a:p>
            <a:r>
              <a:rPr lang="cs-CZ" dirty="0"/>
              <a:t>SP je prováděno bez dostatečné energie</a:t>
            </a:r>
          </a:p>
          <a:p>
            <a:r>
              <a:rPr lang="cs-CZ" dirty="0"/>
              <a:t>důležití hráči si nepřipouštějí osobní zodpovědnost za proces</a:t>
            </a:r>
          </a:p>
          <a:p>
            <a:r>
              <a:rPr lang="cs-CZ" dirty="0"/>
              <a:t>řada aktérů je do procesu zapojena bez vnitřního přesvědčení</a:t>
            </a:r>
          </a:p>
          <a:p>
            <a:r>
              <a:rPr lang="cs-CZ" dirty="0"/>
              <a:t>v mnoha obcích se nedostatečně do procesu zapojují místní politici </a:t>
            </a:r>
          </a:p>
          <a:p>
            <a:r>
              <a:rPr lang="cs-CZ" dirty="0"/>
              <a:t>lidé se s tím obecně neztotožňují.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 startAt="2"/>
            </a:pPr>
            <a:r>
              <a:rPr lang="cs-CZ" b="1" dirty="0"/>
              <a:t>Nedostatečná implementace </a:t>
            </a:r>
          </a:p>
          <a:p>
            <a:r>
              <a:rPr lang="cs-CZ" dirty="0"/>
              <a:t>naplňování strategických plánů nebývá dobře monitorováno, neprobíhají evaluace</a:t>
            </a:r>
          </a:p>
          <a:p>
            <a:r>
              <a:rPr lang="cs-CZ" dirty="0"/>
              <a:t>mnohdy chybí provázání strategických cílů s rozpočty obcí</a:t>
            </a:r>
          </a:p>
          <a:p>
            <a:r>
              <a:rPr lang="cs-CZ" dirty="0"/>
              <a:t>implementace selhává také vinou nedostatečné kontinuity                       v personálním obsazení (změny po volbách) </a:t>
            </a:r>
          </a:p>
          <a:p>
            <a:r>
              <a:rPr lang="cs-CZ" dirty="0"/>
              <a:t>chybějící průvodce celého následného procesu</a:t>
            </a:r>
          </a:p>
        </p:txBody>
      </p:sp>
    </p:spTree>
    <p:extLst>
      <p:ext uri="{BB962C8B-B14F-4D97-AF65-F5344CB8AC3E}">
        <p14:creationId xmlns:p14="http://schemas.microsoft.com/office/powerpoint/2010/main" val="2468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BAB1-2A3C-4B16-9D10-DF7DD5BB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strategického plánování III.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F0FA6-C1C6-458B-AC9B-43CA68A9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eriod" startAt="3"/>
            </a:pPr>
            <a:r>
              <a:rPr lang="cs-CZ" b="1" dirty="0"/>
              <a:t>Absence strategického přístupu </a:t>
            </a:r>
          </a:p>
          <a:p>
            <a:r>
              <a:rPr lang="cs-CZ" dirty="0"/>
              <a:t>chybí práce s trendy a prognózami, neplánuje se s přesahem</a:t>
            </a:r>
          </a:p>
          <a:p>
            <a:r>
              <a:rPr lang="cs-CZ" dirty="0"/>
              <a:t>cíle nejsou strategicky orientované, nemají dostatečný rozvojový potenciál </a:t>
            </a:r>
          </a:p>
          <a:p>
            <a:r>
              <a:rPr lang="cs-CZ" dirty="0"/>
              <a:t>nepřemýšlí se dostatečně o dosažitelnosti navržených cílů </a:t>
            </a:r>
          </a:p>
          <a:p>
            <a:r>
              <a:rPr lang="cs-CZ" dirty="0"/>
              <a:t>nebývají </a:t>
            </a:r>
            <a:r>
              <a:rPr lang="cs-CZ" dirty="0" err="1"/>
              <a:t>prioritizována</a:t>
            </a:r>
            <a:r>
              <a:rPr lang="cs-CZ" dirty="0"/>
              <a:t> lokální témata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 startAt="4"/>
            </a:pPr>
            <a:r>
              <a:rPr lang="cs-CZ" b="1" dirty="0"/>
              <a:t>Problematická komunikace </a:t>
            </a:r>
          </a:p>
          <a:p>
            <a:r>
              <a:rPr lang="cs-CZ" dirty="0"/>
              <a:t>procesu chybí kvalitní facilitace</a:t>
            </a:r>
          </a:p>
          <a:p>
            <a:r>
              <a:rPr lang="cs-CZ" dirty="0"/>
              <a:t>nízký zájem občanů o participaci na veřejném životě, chybí adekvátní edukace </a:t>
            </a:r>
          </a:p>
          <a:p>
            <a:r>
              <a:rPr lang="cs-CZ" dirty="0"/>
              <a:t>nepracuje se s pocity lidí a do analýz se málo zahrnují terénní průzkumy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57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9DA8D-B87B-4B4C-8C64-9461A5FA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strategického plánování IV.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41757B-239E-4CC8-840F-49BE995D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69967"/>
            <a:ext cx="7315200" cy="6183084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eriod" startAt="5"/>
            </a:pPr>
            <a:r>
              <a:rPr lang="cs-CZ" b="1" dirty="0"/>
              <a:t>Nadměrný analytismus </a:t>
            </a:r>
          </a:p>
          <a:p>
            <a:r>
              <a:rPr lang="cs-CZ" dirty="0"/>
              <a:t>analýzy jsou přebujelé (objemem dat) a nenabízejí dostatečně kvalitní východiska pro plánování</a:t>
            </a:r>
          </a:p>
          <a:p>
            <a:r>
              <a:rPr lang="cs-CZ" dirty="0"/>
              <a:t>bývají popisné, pracují se snadno dostupnými, avšak ne dostatečně vypovídajícími daty</a:t>
            </a:r>
          </a:p>
          <a:p>
            <a:r>
              <a:rPr lang="cs-CZ" dirty="0"/>
              <a:t>příliš energie je věnováno analytickým činnostem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 startAt="6"/>
            </a:pPr>
            <a:r>
              <a:rPr lang="cs-CZ" b="1" dirty="0"/>
              <a:t>Technický </a:t>
            </a:r>
            <a:r>
              <a:rPr lang="cs-CZ" b="1" dirty="0" err="1"/>
              <a:t>procesismus</a:t>
            </a:r>
            <a:r>
              <a:rPr lang="cs-CZ" b="1" dirty="0"/>
              <a:t> </a:t>
            </a:r>
          </a:p>
          <a:p>
            <a:r>
              <a:rPr lang="cs-CZ" dirty="0"/>
              <a:t>plánování bývá pouhým vykonáváním procesů bez hlubšího zamyšlení o jejich potřebnosti a smysluplnosti</a:t>
            </a:r>
          </a:p>
          <a:p>
            <a:r>
              <a:rPr lang="cs-CZ" dirty="0"/>
              <a:t>proces je často příliš byrokratický a dílčí kroky realizované pouze účelově či podle trendů (např. převaha participace nad </a:t>
            </a:r>
            <a:r>
              <a:rPr lang="cs-CZ" dirty="0" err="1"/>
              <a:t>expertností</a:t>
            </a:r>
            <a:r>
              <a:rPr lang="cs-CZ" dirty="0"/>
              <a:t>)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 startAt="7"/>
            </a:pPr>
            <a:r>
              <a:rPr lang="cs-CZ" b="1" dirty="0"/>
              <a:t>Akcent na kvantitu na úkor kvality</a:t>
            </a:r>
          </a:p>
          <a:p>
            <a:r>
              <a:rPr lang="cs-CZ" dirty="0"/>
              <a:t>neřeší relevantnost, nýbrž četnost aktivit</a:t>
            </a:r>
          </a:p>
          <a:p>
            <a:r>
              <a:rPr lang="cs-CZ" dirty="0"/>
              <a:t>ve strategickém dokumentu, např. počet stran</a:t>
            </a:r>
          </a:p>
          <a:p>
            <a:r>
              <a:rPr lang="cs-CZ" dirty="0"/>
              <a:t>v plánovacím procesu, např. předem daný počet pracovních skupin, počet veřejných projednání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10:30-11:00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Inovativní pojetí strategického plánování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959736" y="1854767"/>
            <a:ext cx="5684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200" b="1" dirty="0"/>
              <a:t>Ing. Tomáš Sýkora, Ph.D.</a:t>
            </a:r>
          </a:p>
          <a:p>
            <a:pPr marL="502920" lvl="1" indent="0">
              <a:buNone/>
            </a:pPr>
            <a:r>
              <a:rPr lang="cs-CZ" sz="2200" dirty="0"/>
              <a:t>	hlavní řešitel projektu</a:t>
            </a:r>
          </a:p>
          <a:p>
            <a:pPr marL="502920" lvl="1" indent="0">
              <a:buNone/>
            </a:pPr>
            <a:endParaRPr lang="cs-CZ" sz="2200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r>
              <a:rPr lang="cs-CZ" sz="2200" b="1" dirty="0"/>
              <a:t>RNDr. Marek Komárek, Ph.D.</a:t>
            </a:r>
          </a:p>
          <a:p>
            <a:pPr marL="502920" lvl="1" indent="0">
              <a:buNone/>
            </a:pPr>
            <a:r>
              <a:rPr lang="cs-CZ" sz="2200" dirty="0"/>
              <a:t>	garant komunikace a procesu </a:t>
            </a:r>
          </a:p>
          <a:p>
            <a:pPr marL="502920" lvl="1" indent="0">
              <a:buNone/>
            </a:pPr>
            <a:r>
              <a:rPr lang="cs-CZ" sz="2200" dirty="0"/>
              <a:t>	strategického plánování v zapojených 	obcích</a:t>
            </a:r>
          </a:p>
        </p:txBody>
      </p:sp>
      <p:pic>
        <p:nvPicPr>
          <p:cNvPr id="5122" name="Picture 2" descr="https://www.fse.ujep.cz/wp-content/uploads/2021/03/Sykora-min-683x1024.jpg">
            <a:extLst>
              <a:ext uri="{FF2B5EF4-FFF2-40B4-BE49-F238E27FC236}">
                <a16:creationId xmlns:a16="http://schemas.microsoft.com/office/drawing/2014/main" id="{09CE0400-43DA-463A-9E5B-5D379919B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93" r="6133" b="56605"/>
          <a:stretch/>
        </p:blipFill>
        <p:spPr bwMode="auto">
          <a:xfrm>
            <a:off x="4077719" y="1315619"/>
            <a:ext cx="2018281" cy="1755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ktuálně | SMS-služby s.r.o.">
            <a:extLst>
              <a:ext uri="{FF2B5EF4-FFF2-40B4-BE49-F238E27FC236}">
                <a16:creationId xmlns:a16="http://schemas.microsoft.com/office/drawing/2014/main" id="{EC5748B0-A5A1-4562-9520-A9A7B3C8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r="28063" b="34906"/>
          <a:stretch/>
        </p:blipFill>
        <p:spPr bwMode="auto">
          <a:xfrm>
            <a:off x="4224846" y="3590746"/>
            <a:ext cx="1734890" cy="1636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cs-CZ" b="1" dirty="0"/>
              <a:t>Neformální instituce a jejich operacionalizace pro využití ve strategickém plánování</a:t>
            </a:r>
          </a:p>
          <a:p>
            <a:pPr lvl="0" fontAlgn="ctr"/>
            <a:endParaRPr lang="cs-CZ" dirty="0"/>
          </a:p>
          <a:p>
            <a:r>
              <a:rPr lang="cs-CZ" dirty="0"/>
              <a:t>Obecně instituce = pravidla hry ve společnosti</a:t>
            </a:r>
          </a:p>
          <a:p>
            <a:pPr lvl="1"/>
            <a:r>
              <a:rPr lang="cs-CZ" sz="2000" b="1" dirty="0"/>
              <a:t>formální instituce </a:t>
            </a:r>
            <a:r>
              <a:rPr lang="cs-CZ" sz="2000" dirty="0"/>
              <a:t>= kodifikovaná pravidla (zákony, předpisy, normy)</a:t>
            </a:r>
          </a:p>
          <a:p>
            <a:pPr lvl="1"/>
            <a:r>
              <a:rPr lang="cs-CZ" sz="2000" b="1" dirty="0"/>
              <a:t>neformální instituce </a:t>
            </a:r>
            <a:r>
              <a:rPr lang="cs-CZ" sz="2000" dirty="0"/>
              <a:t>= zvyklosti, důvěra, mezilidské sítě a vztahy, pracovní postupy, nepsaná pravidla</a:t>
            </a:r>
          </a:p>
          <a:p>
            <a:pPr lvl="1"/>
            <a:endParaRPr lang="cs-CZ" sz="2000" dirty="0"/>
          </a:p>
          <a:p>
            <a:r>
              <a:rPr lang="cs-CZ" b="1" dirty="0"/>
              <a:t>Zapojení </a:t>
            </a:r>
            <a:r>
              <a:rPr lang="cs-CZ" b="1" dirty="0" err="1"/>
              <a:t>InIn</a:t>
            </a:r>
            <a:r>
              <a:rPr lang="cs-CZ" b="1" dirty="0"/>
              <a:t> </a:t>
            </a:r>
            <a:r>
              <a:rPr lang="cs-CZ" dirty="0"/>
              <a:t>= komplexnější přístup k rozvoji (místní kontext, potřeby komunity, vztahy v místním společenství…)</a:t>
            </a:r>
          </a:p>
          <a:p>
            <a:pPr lvl="0" font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59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DDB80-D156-4737-6504-F11BAF52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3915E-6B1A-1964-CC8D-928ED787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Místně zakotvený přístup</a:t>
            </a:r>
            <a:r>
              <a:rPr lang="cs-CZ" dirty="0"/>
              <a:t> – proces plánování vždy vychází z místního kontextu a zapojuje občany a místní aktéry.</a:t>
            </a:r>
          </a:p>
          <a:p>
            <a:pPr lvl="0"/>
            <a:r>
              <a:rPr lang="cs-CZ" b="1" dirty="0"/>
              <a:t>Flexibilita a citlivost</a:t>
            </a:r>
            <a:r>
              <a:rPr lang="cs-CZ" dirty="0"/>
              <a:t> – metodika není aplikována mechanicky; výběr nástrojů a postupů se vždy přizpůsobuje podmínkám konkrétní obce.</a:t>
            </a:r>
          </a:p>
          <a:p>
            <a:pPr lvl="0"/>
            <a:r>
              <a:rPr lang="cs-CZ" b="1" dirty="0"/>
              <a:t>Kvalita života jako cíl</a:t>
            </a:r>
            <a:r>
              <a:rPr lang="cs-CZ" dirty="0"/>
              <a:t> – hlavním měřítkem strategického plánu je přispění ke kvalitě života obyvatel, nejen rozvoj infrastruktury.</a:t>
            </a:r>
          </a:p>
          <a:p>
            <a:pPr lvl="0"/>
            <a:r>
              <a:rPr lang="cs-CZ" b="1" dirty="0"/>
              <a:t>Strategie jako proces</a:t>
            </a:r>
            <a:r>
              <a:rPr lang="cs-CZ" dirty="0"/>
              <a:t> – tvorba dokumentu je pouze jeden krok; důraz je kladen na implementaci, komunikaci a průběžné vyhodnocování.</a:t>
            </a:r>
          </a:p>
          <a:p>
            <a:pPr lvl="0"/>
            <a:r>
              <a:rPr lang="cs-CZ" b="1" dirty="0"/>
              <a:t>Participace a dialog</a:t>
            </a:r>
            <a:r>
              <a:rPr lang="cs-CZ" dirty="0"/>
              <a:t> – obec je společenstvím občanů; proces plánování musí podporovat důvěru, komunikaci a vzájemnou spolupráci.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65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B0571-B429-E8AC-CFEC-90C64DA3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94" y="871591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Klíčové neformální instituce             pro proces SP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D6E271E0-32E5-2698-2EC0-C40CD1C45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51753"/>
              </p:ext>
            </p:extLst>
          </p:nvPr>
        </p:nvGraphicFramePr>
        <p:xfrm>
          <a:off x="4476429" y="436880"/>
          <a:ext cx="6963731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LOKÁLNÍ LEADERSHIP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1091617E-211A-BD37-2EED-3E47D89B3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identifikuje potřeby komunity</a:t>
            </a:r>
          </a:p>
          <a:p>
            <a:r>
              <a:rPr lang="en-US"/>
              <a:t>mobilizuje zdroje</a:t>
            </a:r>
          </a:p>
          <a:p>
            <a:r>
              <a:rPr lang="en-US"/>
              <a:t>přináší směr, vizi a důvěru</a:t>
            </a:r>
          </a:p>
          <a:p>
            <a:r>
              <a:rPr lang="en-US"/>
              <a:t>Leader má specifické kompetence:</a:t>
            </a:r>
          </a:p>
          <a:p>
            <a:pPr lvl="1"/>
            <a:r>
              <a:rPr lang="en-US"/>
              <a:t>schopnost vést</a:t>
            </a:r>
          </a:p>
          <a:p>
            <a:pPr lvl="1"/>
            <a:r>
              <a:rPr lang="en-US"/>
              <a:t>komunikovat</a:t>
            </a:r>
          </a:p>
          <a:p>
            <a:pPr lvl="1"/>
            <a:r>
              <a:rPr lang="en-US"/>
              <a:t>vytvářet týmy</a:t>
            </a:r>
          </a:p>
          <a:p>
            <a:pPr lvl="1"/>
            <a:r>
              <a:rPr lang="en-US"/>
              <a:t>motivovat</a:t>
            </a:r>
          </a:p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KOMUNITNÍ PLATFORMA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81D6C3-2DE9-436E-9D14-E4EF26019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není</a:t>
            </a:r>
            <a:r>
              <a:rPr lang="en-US" dirty="0"/>
              <a:t> to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! je to </a:t>
            </a:r>
            <a:r>
              <a:rPr lang="en-US" dirty="0" err="1"/>
              <a:t>manažersko-duchovní</a:t>
            </a:r>
            <a:r>
              <a:rPr lang="en-US" dirty="0"/>
              <a:t> </a:t>
            </a:r>
            <a:r>
              <a:rPr lang="en-US" dirty="0" err="1"/>
              <a:t>elita</a:t>
            </a:r>
            <a:r>
              <a:rPr lang="en-US" dirty="0"/>
              <a:t>,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, ale </a:t>
            </a:r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, </a:t>
            </a:r>
            <a:r>
              <a:rPr lang="en-US" dirty="0" err="1"/>
              <a:t>sítí</a:t>
            </a:r>
            <a:r>
              <a:rPr lang="en-US" dirty="0"/>
              <a:t>, </a:t>
            </a:r>
            <a:r>
              <a:rPr lang="en-US" dirty="0" err="1"/>
              <a:t>vazeb</a:t>
            </a:r>
            <a:endParaRPr lang="en-US" dirty="0"/>
          </a:p>
          <a:p>
            <a:r>
              <a:rPr lang="en-US" dirty="0" err="1"/>
              <a:t>zaměřuje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místních</a:t>
            </a:r>
            <a:r>
              <a:rPr lang="en-US" dirty="0"/>
              <a:t> </a:t>
            </a:r>
            <a:r>
              <a:rPr lang="en-US" dirty="0" err="1"/>
              <a:t>leaderů</a:t>
            </a:r>
            <a:endParaRPr lang="en-US" dirty="0"/>
          </a:p>
          <a:p>
            <a:r>
              <a:rPr lang="en-US" dirty="0" err="1"/>
              <a:t>posiluje</a:t>
            </a:r>
            <a:r>
              <a:rPr lang="en-US" dirty="0"/>
              <a:t> </a:t>
            </a:r>
            <a:r>
              <a:rPr lang="en-US" dirty="0" err="1"/>
              <a:t>participaci</a:t>
            </a:r>
            <a:r>
              <a:rPr lang="en-US" dirty="0"/>
              <a:t> </a:t>
            </a:r>
            <a:r>
              <a:rPr lang="en-US" dirty="0" err="1"/>
              <a:t>komunity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nezávislá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politice</a:t>
            </a:r>
            <a:endParaRPr lang="en-US" dirty="0"/>
          </a:p>
          <a:p>
            <a:r>
              <a:rPr lang="en-US" dirty="0" err="1"/>
              <a:t>umožňuje</a:t>
            </a:r>
            <a:r>
              <a:rPr lang="en-US" dirty="0"/>
              <a:t> dialog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aktérů</a:t>
            </a:r>
            <a:endParaRPr lang="en-US" dirty="0"/>
          </a:p>
          <a:p>
            <a:r>
              <a:rPr lang="en-US" dirty="0" err="1"/>
              <a:t>přispívá</a:t>
            </a:r>
            <a:r>
              <a:rPr lang="en-US" dirty="0"/>
              <a:t> k </a:t>
            </a:r>
            <a:r>
              <a:rPr lang="en-US" dirty="0" err="1"/>
              <a:t>transparentnosti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důležitá</a:t>
            </a:r>
            <a:r>
              <a:rPr lang="en-US" dirty="0"/>
              <a:t> pro </a:t>
            </a:r>
            <a:r>
              <a:rPr lang="en-US" dirty="0" err="1"/>
              <a:t>mobilizaci</a:t>
            </a:r>
            <a:r>
              <a:rPr lang="en-US" dirty="0"/>
              <a:t> a </a:t>
            </a:r>
            <a:r>
              <a:rPr lang="en-US" dirty="0" err="1"/>
              <a:t>integraci</a:t>
            </a:r>
            <a:r>
              <a:rPr lang="en-US" dirty="0"/>
              <a:t> </a:t>
            </a:r>
            <a:r>
              <a:rPr lang="en-US" dirty="0" err="1"/>
              <a:t>obyvatel</a:t>
            </a:r>
            <a:endParaRPr lang="en-US" dirty="0"/>
          </a:p>
          <a:p>
            <a:r>
              <a:rPr lang="en-US" dirty="0" err="1"/>
              <a:t>přináší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nápady</a:t>
            </a:r>
            <a:r>
              <a:rPr lang="en-US" dirty="0"/>
              <a:t> a </a:t>
            </a:r>
            <a:r>
              <a:rPr lang="en-US" dirty="0" err="1"/>
              <a:t>iniciativy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B4561-CA12-D0D7-E2CB-D7697D1C2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4A40E-BD79-7BF1-4996-C45B0E2A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KOMUNITNÍ KOORDINÁTOR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E420FE-6675-FF14-59B8-3CF3CC76D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není to leader s jeho klíčovými vlastnostmi!</a:t>
            </a:r>
          </a:p>
          <a:p>
            <a:r>
              <a:rPr lang="en-US"/>
              <a:t>neprosazuje vlastní názory, jedná citlivě</a:t>
            </a:r>
          </a:p>
          <a:p>
            <a:r>
              <a:rPr lang="en-US"/>
              <a:t>zajišťuje koordinaci aktivit a komunikaci mezi občany a různými skupinami</a:t>
            </a:r>
          </a:p>
          <a:p>
            <a:r>
              <a:rPr lang="en-US"/>
              <a:t>organizuje participativní akce</a:t>
            </a:r>
          </a:p>
          <a:p>
            <a:r>
              <a:rPr lang="en-US"/>
              <a:t>buduje důvěru ve společenství</a:t>
            </a:r>
          </a:p>
          <a:p>
            <a:r>
              <a:rPr lang="en-US"/>
              <a:t>přispívá k inkluzi</a:t>
            </a:r>
          </a:p>
          <a:p>
            <a:r>
              <a:rPr lang="en-US"/>
              <a:t>je prostředníkem mezi občany a vedením obce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r>
              <a:rPr lang="cs-CZ" sz="2400" dirty="0"/>
              <a:t>09:30-10:00		Registrace</a:t>
            </a:r>
          </a:p>
          <a:p>
            <a:r>
              <a:rPr lang="cs-CZ" sz="2400" dirty="0"/>
              <a:t>10:00–10:15 		Zahájení</a:t>
            </a:r>
          </a:p>
          <a:p>
            <a:r>
              <a:rPr lang="cs-CZ" sz="2400" dirty="0"/>
              <a:t>10:15–10:30 		</a:t>
            </a:r>
            <a:r>
              <a:rPr lang="cs-CZ" sz="2400" b="1" dirty="0"/>
              <a:t>Stručné představení projektu</a:t>
            </a:r>
          </a:p>
          <a:p>
            <a:r>
              <a:rPr lang="cs-CZ" sz="2400" dirty="0"/>
              <a:t>10:30–11:00 		</a:t>
            </a:r>
            <a:r>
              <a:rPr lang="cs-CZ" sz="2400" b="1" dirty="0"/>
              <a:t>Prezentace inovativního pojetí 			strategického plánování</a:t>
            </a:r>
          </a:p>
          <a:p>
            <a:r>
              <a:rPr lang="cs-CZ" sz="2400" dirty="0"/>
              <a:t>11:00–11:30 		</a:t>
            </a:r>
            <a:r>
              <a:rPr lang="cs-CZ" sz="2400" b="1" dirty="0"/>
              <a:t>Prezentace zkušeností tří obcí 			s inovativním přístupem ke 				strategickému plánování</a:t>
            </a:r>
          </a:p>
          <a:p>
            <a:r>
              <a:rPr lang="cs-CZ" sz="2400" dirty="0"/>
              <a:t>11:30–12:30 		Občerstvení a prohlídka kampusu </a:t>
            </a:r>
          </a:p>
          <a:p>
            <a:r>
              <a:rPr lang="cs-CZ" sz="2400" dirty="0"/>
              <a:t>12:30–13:30		</a:t>
            </a:r>
            <a:r>
              <a:rPr lang="cs-CZ" sz="2400" b="1" dirty="0"/>
              <a:t>Diskusní kulaté stoly</a:t>
            </a:r>
          </a:p>
          <a:p>
            <a:r>
              <a:rPr lang="cs-CZ" sz="2400" dirty="0"/>
              <a:t>13:30–14:00		Shrnutí a závěry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18E51AB-FD82-4A8E-A5D4-F1FABC914C41}"/>
              </a:ext>
            </a:extLst>
          </p:cNvPr>
          <p:cNvSpPr/>
          <p:nvPr/>
        </p:nvSpPr>
        <p:spPr>
          <a:xfrm>
            <a:off x="252919" y="6199523"/>
            <a:ext cx="10931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solidFill>
                  <a:schemeClr val="bg2">
                    <a:lumMod val="75000"/>
                  </a:schemeClr>
                </a:solidFill>
              </a:rPr>
              <a:t>Projekt „SPININ – Strategické plánování zohledňující neformální instituce jako nástroj pro rozvoj kvality života v obci“, číslo projektu: TQ03000419,</a:t>
            </a:r>
          </a:p>
          <a:p>
            <a:pPr algn="just"/>
            <a:r>
              <a:rPr lang="cs-CZ" sz="1400" i="1" dirty="0">
                <a:solidFill>
                  <a:schemeClr val="bg2">
                    <a:lumMod val="75000"/>
                  </a:schemeClr>
                </a:solidFill>
              </a:rPr>
              <a:t> je spolufinancován se státní podporou Technologické agentury ČR v rámci Programu SIGMA - Dílčí cíl 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C3ACBE-9B3B-460F-A888-A199EEF4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699" y="2980532"/>
            <a:ext cx="903301" cy="90330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4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9B527-F40D-20D8-4165-CB9683FB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3484EA-4EA8-45A4-5396-D1EADB0B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EXTERNÍ OPONENTNÍ MECHANISMUS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2AA6E4-0D29-5D4E-C7EA-B3349E1EF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poskytuje nezávislý pohled na strategický plán i jednotlivé jeho prvky a dílčí části procesu</a:t>
            </a:r>
          </a:p>
          <a:p>
            <a:r>
              <a:rPr lang="en-US"/>
              <a:t>zvyšuje kvalitu strategického plánu a jeho transparentnost</a:t>
            </a:r>
          </a:p>
          <a:p>
            <a:r>
              <a:rPr lang="en-US"/>
              <a:t>vnáší externí nezaujatý pohled</a:t>
            </a:r>
          </a:p>
          <a:p>
            <a:r>
              <a:rPr lang="en-US"/>
              <a:t>dbá na komplexnost, strategičnost, provázanost</a:t>
            </a:r>
          </a:p>
          <a:p>
            <a:r>
              <a:rPr lang="en-US"/>
              <a:t>aplikuje se v průběhu celého procesu (nikoli až na konci!)</a:t>
            </a:r>
          </a:p>
          <a:p>
            <a:r>
              <a:rPr lang="en-US"/>
              <a:t>vyžaduje připravenost tvůrců na kritiku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FF90D-4767-E90F-75EB-047B24DAB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E5131E-1F1E-24DB-8BF1-EEFA72A6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DIALOGICKÁ INTERGRACE SPOLEČENSTVÍ</a:t>
            </a:r>
            <a:endParaRPr lang="en-US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2F3BE0-E3A5-F1AB-1CFB-8E87FAA28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posiluje participaci</a:t>
            </a:r>
          </a:p>
          <a:p>
            <a:r>
              <a:rPr lang="en-US"/>
              <a:t>respektuje různé hlasy</a:t>
            </a:r>
          </a:p>
          <a:p>
            <a:r>
              <a:rPr lang="en-US"/>
              <a:t>podporuje vzájemnou komunikaci</a:t>
            </a:r>
          </a:p>
          <a:p>
            <a:r>
              <a:rPr lang="en-US"/>
              <a:t>cílem je budovat vzájemné porozumění, spolupráci a vyvážené rozhodování ve prospěch celého společenství 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4D5E6-160B-D043-B736-DC79B049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50BBF-4221-916F-797A-FC354B4C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IMAGINACE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symbol pro obsah 3">
            <a:extLst>
              <a:ext uri="{FF2B5EF4-FFF2-40B4-BE49-F238E27FC236}">
                <a16:creationId xmlns:a16="http://schemas.microsoft.com/office/drawing/2014/main" id="{0B572767-8372-D5AE-8384-E60F19B52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je klíčová pro transformaci (což je podstata strategického plánování)</a:t>
            </a:r>
          </a:p>
          <a:p>
            <a:r>
              <a:rPr lang="en-US"/>
              <a:t>přináší nové pohledy na budoucnost obce</a:t>
            </a:r>
          </a:p>
          <a:p>
            <a:r>
              <a:rPr lang="en-US"/>
              <a:t>podporuje kreativitu, inovace a schopnost strategického plánování</a:t>
            </a:r>
          </a:p>
          <a:p>
            <a:r>
              <a:rPr lang="en-US"/>
              <a:t>je důležitá pro sbližování aktérů</a:t>
            </a:r>
          </a:p>
          <a:p>
            <a:r>
              <a:rPr lang="en-US"/>
              <a:t>vyžaduje zároveň  realistický pohled a komplexní přístup</a:t>
            </a:r>
          </a:p>
          <a:p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5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5F5F2-1A17-5BF2-ABA1-31CF0BBD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1132C0-11BD-5CDD-9C35-00687522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HOLISTICKÁ ANALÝZA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A07E14-C10D-332A-B2F5-4A35E6D68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představuje významný posun od izolovaného pohledu na jednotlivé aspekty k systematickému a komplexnímu zkoumání všech relevantních faktorů a souvislostí ovlivňující obec, aby se lépe pochopila situace v celém kontextu</a:t>
            </a:r>
          </a:p>
          <a:p>
            <a:r>
              <a:rPr lang="en-US"/>
              <a:t>vyžaduje klást si nové, originální otázky</a:t>
            </a:r>
          </a:p>
          <a:p>
            <a:r>
              <a:rPr lang="en-US"/>
              <a:t>nepracovat s daty, která jsou k dispozici, ale s daty, která potřebujeme pro pochopení</a:t>
            </a:r>
          </a:p>
          <a:p>
            <a:r>
              <a:rPr lang="en-US"/>
              <a:t>neanalyzovat zbytečnosti, zaměřit se na to podstatné</a:t>
            </a:r>
          </a:p>
          <a:p>
            <a:endParaRPr lang="en-US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F56E0-2751-6670-08CC-510F239A9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7CCB6A-A045-A5EA-9D90-19CD7D8D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ABCD </a:t>
            </a: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Asset-based community development</a:t>
            </a:r>
            <a:b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B6255E4-6482-03DA-483E-AA0A2C8F4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229" y="864108"/>
            <a:ext cx="5910677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nahrazuje</a:t>
            </a:r>
            <a:r>
              <a:rPr lang="en-US" dirty="0"/>
              <a:t> </a:t>
            </a:r>
            <a:r>
              <a:rPr lang="en-US" dirty="0" err="1"/>
              <a:t>tradiční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k </a:t>
            </a:r>
            <a:r>
              <a:rPr lang="en-US" dirty="0" err="1"/>
              <a:t>plánování</a:t>
            </a:r>
            <a:r>
              <a:rPr lang="en-US" dirty="0"/>
              <a:t>, v </a:t>
            </a:r>
            <a:r>
              <a:rPr lang="en-US" dirty="0" err="1"/>
              <a:t>němž</a:t>
            </a:r>
            <a:r>
              <a:rPr lang="en-US" dirty="0"/>
              <a:t> se </a:t>
            </a:r>
            <a:r>
              <a:rPr lang="en-US" dirty="0" err="1"/>
              <a:t>obec</a:t>
            </a:r>
            <a:r>
              <a:rPr lang="en-US" dirty="0"/>
              <a:t> </a:t>
            </a:r>
            <a:r>
              <a:rPr lang="en-US" dirty="0" err="1"/>
              <a:t>orientuje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nedostatky</a:t>
            </a:r>
            <a:r>
              <a:rPr lang="en-US" dirty="0"/>
              <a:t> a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vyplývající</a:t>
            </a:r>
            <a:r>
              <a:rPr lang="en-US" dirty="0"/>
              <a:t> </a:t>
            </a:r>
            <a:r>
              <a:rPr lang="en-US" dirty="0" err="1"/>
              <a:t>potřeby</a:t>
            </a:r>
            <a:endParaRPr lang="en-US" dirty="0"/>
          </a:p>
          <a:p>
            <a:r>
              <a:rPr lang="en-US" dirty="0" err="1"/>
              <a:t>naopak</a:t>
            </a:r>
            <a:r>
              <a:rPr lang="en-US" dirty="0"/>
              <a:t> se </a:t>
            </a:r>
            <a:r>
              <a:rPr lang="en-US" dirty="0" err="1"/>
              <a:t>zaměřuje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sílu</a:t>
            </a:r>
            <a:r>
              <a:rPr lang="en-US" dirty="0"/>
              <a:t> </a:t>
            </a:r>
            <a:r>
              <a:rPr lang="en-US" dirty="0" err="1"/>
              <a:t>komunity</a:t>
            </a:r>
            <a:endParaRPr lang="en-US" dirty="0"/>
          </a:p>
          <a:p>
            <a:r>
              <a:rPr lang="en-US" dirty="0" err="1"/>
              <a:t>objevuje</a:t>
            </a:r>
            <a:r>
              <a:rPr lang="en-US" dirty="0"/>
              <a:t> a </a:t>
            </a:r>
            <a:r>
              <a:rPr lang="en-US" dirty="0" err="1"/>
              <a:t>aktivizuje</a:t>
            </a:r>
            <a:r>
              <a:rPr lang="en-US" dirty="0"/>
              <a:t> </a:t>
            </a:r>
            <a:r>
              <a:rPr lang="en-US" dirty="0" err="1"/>
              <a:t>místní</a:t>
            </a:r>
            <a:r>
              <a:rPr lang="en-US" dirty="0"/>
              <a:t> </a:t>
            </a:r>
            <a:r>
              <a:rPr lang="en-US" dirty="0" err="1"/>
              <a:t>potenciál</a:t>
            </a:r>
            <a:r>
              <a:rPr lang="en-US" dirty="0"/>
              <a:t> a </a:t>
            </a:r>
            <a:r>
              <a:rPr lang="en-US" dirty="0" err="1"/>
              <a:t>zdroje</a:t>
            </a:r>
            <a:r>
              <a:rPr lang="en-US" dirty="0"/>
              <a:t> v </a:t>
            </a:r>
            <a:r>
              <a:rPr lang="en-US" dirty="0" err="1"/>
              <a:t>komunitě</a:t>
            </a:r>
            <a:endParaRPr lang="en-US" dirty="0"/>
          </a:p>
          <a:p>
            <a:r>
              <a:rPr lang="en-US" dirty="0" err="1"/>
              <a:t>posiluje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</a:t>
            </a:r>
            <a:r>
              <a:rPr lang="en-US" dirty="0" err="1"/>
              <a:t>místních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nichž</a:t>
            </a:r>
            <a:r>
              <a:rPr lang="en-US" dirty="0"/>
              <a:t> </a:t>
            </a:r>
            <a:r>
              <a:rPr lang="en-US" dirty="0" err="1"/>
              <a:t>staví</a:t>
            </a:r>
            <a:r>
              <a:rPr lang="en-US" dirty="0"/>
              <a:t> </a:t>
            </a:r>
            <a:r>
              <a:rPr lang="en-US" dirty="0" err="1"/>
              <a:t>budoucí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obce</a:t>
            </a:r>
            <a:endParaRPr lang="en-US" dirty="0"/>
          </a:p>
          <a:p>
            <a:endParaRPr lang="en-US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70" name="Rectangle 61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842E66-B872-707B-E205-A6582F10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Fáze procesu </a:t>
            </a: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1B5CE4A-8832-C800-D309-88810C561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75256"/>
              </p:ext>
            </p:extLst>
          </p:nvPr>
        </p:nvGraphicFramePr>
        <p:xfrm>
          <a:off x="4770873" y="535728"/>
          <a:ext cx="6916347" cy="5715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1613">
                  <a:extLst>
                    <a:ext uri="{9D8B030D-6E8A-4147-A177-3AD203B41FA5}">
                      <a16:colId xmlns:a16="http://schemas.microsoft.com/office/drawing/2014/main" val="784475283"/>
                    </a:ext>
                  </a:extLst>
                </a:gridCol>
                <a:gridCol w="2764971">
                  <a:extLst>
                    <a:ext uri="{9D8B030D-6E8A-4147-A177-3AD203B41FA5}">
                      <a16:colId xmlns:a16="http://schemas.microsoft.com/office/drawing/2014/main" val="789169773"/>
                    </a:ext>
                  </a:extLst>
                </a:gridCol>
                <a:gridCol w="3729763">
                  <a:extLst>
                    <a:ext uri="{9D8B030D-6E8A-4147-A177-3AD203B41FA5}">
                      <a16:colId xmlns:a16="http://schemas.microsoft.com/office/drawing/2014/main" val="3545120090"/>
                    </a:ext>
                  </a:extLst>
                </a:gridCol>
              </a:tblGrid>
              <a:tr h="56856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0" cap="all" spc="150" dirty="0">
                          <a:solidFill>
                            <a:schemeClr val="lt1"/>
                          </a:solidFill>
                          <a:effectLst/>
                        </a:rPr>
                        <a:t>Fáze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cs-CZ" sz="1600" b="0" cap="all" spc="150" dirty="0">
                        <a:solidFill>
                          <a:schemeClr val="lt1"/>
                        </a:solidFill>
                        <a:effectLst/>
                      </a:endParaRPr>
                    </a:p>
                  </a:txBody>
                  <a:tcPr marL="140535" marR="140535" marT="140535" marB="1405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0" cap="all" spc="150" dirty="0">
                          <a:solidFill>
                            <a:schemeClr val="lt1"/>
                          </a:solidFill>
                          <a:effectLst/>
                        </a:rPr>
                        <a:t>Hlavní cíl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52605"/>
                  </a:ext>
                </a:extLst>
              </a:tr>
              <a:tr h="7172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Příprava procesu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cap="none" spc="0">
                          <a:solidFill>
                            <a:schemeClr val="tx1"/>
                          </a:solidFill>
                          <a:effectLst/>
                        </a:rPr>
                        <a:t>Nastavit základní podmínky a zapojení lidí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178992"/>
                  </a:ext>
                </a:extLst>
              </a:tr>
              <a:tr h="518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>
                          <a:solidFill>
                            <a:schemeClr val="tx1"/>
                          </a:solidFill>
                          <a:effectLst/>
                        </a:rPr>
                        <a:t>Vnímání obce občany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cap="none" spc="0">
                          <a:solidFill>
                            <a:schemeClr val="tx1"/>
                          </a:solidFill>
                          <a:effectLst/>
                        </a:rPr>
                        <a:t>Získat názory a hodnoty obyvatel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83638"/>
                  </a:ext>
                </a:extLst>
              </a:tr>
              <a:tr h="7172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Formulace vize a priorit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cap="none" spc="0">
                          <a:solidFill>
                            <a:schemeClr val="tx1"/>
                          </a:solidFill>
                          <a:effectLst/>
                        </a:rPr>
                        <a:t>Vytvořit společnou vizi a priority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76435"/>
                  </a:ext>
                </a:extLst>
              </a:tr>
              <a:tr h="518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>
                          <a:solidFill>
                            <a:schemeClr val="tx1"/>
                          </a:solidFill>
                          <a:effectLst/>
                        </a:rPr>
                        <a:t>Analýza dat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cap="none" spc="0">
                          <a:solidFill>
                            <a:schemeClr val="tx1"/>
                          </a:solidFill>
                          <a:effectLst/>
                        </a:rPr>
                        <a:t>Podložit rozhodování fakty a daty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22718"/>
                  </a:ext>
                </a:extLst>
              </a:tr>
              <a:tr h="7172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Integrace a návrhová část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cap="none" spc="0">
                          <a:solidFill>
                            <a:schemeClr val="tx1"/>
                          </a:solidFill>
                          <a:effectLst/>
                        </a:rPr>
                        <a:t>Formulovat konkrétní opatření a cíle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8885"/>
                  </a:ext>
                </a:extLst>
              </a:tr>
              <a:tr h="518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Zakotvení do strategie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cap="none" spc="0" dirty="0">
                          <a:solidFill>
                            <a:schemeClr val="tx1"/>
                          </a:solidFill>
                          <a:effectLst/>
                        </a:rPr>
                        <a:t>Stvrdit a schválit strategický dokument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76080"/>
                  </a:ext>
                </a:extLst>
              </a:tr>
              <a:tr h="7172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b="1" cap="none" spc="0">
                          <a:solidFill>
                            <a:schemeClr val="tx1"/>
                          </a:solidFill>
                          <a:effectLst/>
                        </a:rPr>
                        <a:t>Implementace a vyhodnocování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800" cap="none" spc="0" dirty="0">
                          <a:solidFill>
                            <a:schemeClr val="tx1"/>
                          </a:solidFill>
                          <a:effectLst/>
                        </a:rPr>
                        <a:t>Realizovat, monitorovat a vyhodnocovat</a:t>
                      </a:r>
                    </a:p>
                  </a:txBody>
                  <a:tcPr marL="140535" marR="140535" marT="140535" marB="1405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19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0643FB5-9B26-458E-85E5-ACF234C54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62072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0040">
                  <a:extLst>
                    <a:ext uri="{9D8B030D-6E8A-4147-A177-3AD203B41FA5}">
                      <a16:colId xmlns:a16="http://schemas.microsoft.com/office/drawing/2014/main" val="784475283"/>
                    </a:ext>
                  </a:extLst>
                </a:gridCol>
                <a:gridCol w="3696479">
                  <a:extLst>
                    <a:ext uri="{9D8B030D-6E8A-4147-A177-3AD203B41FA5}">
                      <a16:colId xmlns:a16="http://schemas.microsoft.com/office/drawing/2014/main" val="789169773"/>
                    </a:ext>
                  </a:extLst>
                </a:gridCol>
                <a:gridCol w="8115481">
                  <a:extLst>
                    <a:ext uri="{9D8B030D-6E8A-4147-A177-3AD203B41FA5}">
                      <a16:colId xmlns:a16="http://schemas.microsoft.com/office/drawing/2014/main" val="395806686"/>
                    </a:ext>
                  </a:extLst>
                </a:gridCol>
              </a:tblGrid>
              <a:tr h="40395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 dirty="0">
                          <a:effectLst/>
                        </a:rPr>
                        <a:t>Fáze</a:t>
                      </a:r>
                      <a:endParaRPr lang="cs-CZ" sz="16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392" marR="60168" marT="13255" marB="99412" anchor="b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cs-CZ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392" marR="60168" marT="13255" marB="9941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600" kern="1200" cap="none" spc="0" dirty="0">
                          <a:effectLst/>
                        </a:rPr>
                        <a:t>Akcenty a aktivity</a:t>
                      </a:r>
                      <a:endParaRPr lang="cs-CZ" sz="1600" b="1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60168" marT="13255" marB="99412" anchor="b"/>
                </a:tc>
                <a:extLst>
                  <a:ext uri="{0D108BD9-81ED-4DB2-BD59-A6C34878D82A}">
                    <a16:rowId xmlns:a16="http://schemas.microsoft.com/office/drawing/2014/main" val="558052605"/>
                  </a:ext>
                </a:extLst>
              </a:tr>
              <a:tr h="61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1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kern="1200" cap="none" spc="0">
                          <a:effectLst/>
                        </a:rPr>
                        <a:t>Příprava na strategické plánování a porozumění jeho principům v obci</a:t>
                      </a:r>
                      <a:endParaRPr lang="cs-CZ" sz="16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Identifikace a oslovení lokálních leaderů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Zapojení komunitního koordinátora</a:t>
                      </a:r>
                      <a:endParaRPr lang="cs-CZ" sz="16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3802178992"/>
                  </a:ext>
                </a:extLst>
              </a:tr>
              <a:tr h="61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2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kern="1200" cap="none" spc="0">
                          <a:effectLst/>
                        </a:rPr>
                        <a:t>Jak obec a její kontext vnímají občané </a:t>
                      </a:r>
                      <a:endParaRPr lang="cs-CZ" sz="16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Získání pohledu občanů na obci: vedení osobních rozhovorů a diskuzí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Vytvoření „vstupního snímku“ </a:t>
                      </a:r>
                      <a:endParaRPr lang="cs-CZ" sz="16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1031683638"/>
                  </a:ext>
                </a:extLst>
              </a:tr>
              <a:tr h="852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3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kern="1200" cap="none" spc="0" dirty="0">
                          <a:effectLst/>
                        </a:rPr>
                        <a:t>Formulace vize a priorit: </a:t>
                      </a:r>
                    </a:p>
                    <a:p>
                      <a:pPr>
                        <a:buNone/>
                      </a:pPr>
                      <a:r>
                        <a:rPr lang="cs-CZ" sz="1600" b="1" kern="1200" cap="none" spc="0" dirty="0">
                          <a:effectLst/>
                        </a:rPr>
                        <a:t>Kam chceme směřovat</a:t>
                      </a:r>
                      <a:endParaRPr lang="cs-CZ" sz="1600" b="1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Vymezení vize a priorit na základě hodnot: vize předchází analýze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Dialog na bázi komunitní platformy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Použití imaginativních metod (tři horizonty, scénáře, backcasting)</a:t>
                      </a:r>
                      <a:endParaRPr lang="cs-CZ" sz="160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2226276435"/>
                  </a:ext>
                </a:extLst>
              </a:tr>
              <a:tr h="1578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4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kern="1200" cap="none" spc="0" dirty="0">
                          <a:effectLst/>
                        </a:rPr>
                        <a:t>Analýza dat: </a:t>
                      </a:r>
                    </a:p>
                    <a:p>
                      <a:pPr>
                        <a:buNone/>
                      </a:pPr>
                      <a:r>
                        <a:rPr lang="cs-CZ" sz="1600" b="1" kern="1200" cap="none" spc="0" dirty="0">
                          <a:effectLst/>
                        </a:rPr>
                        <a:t>Co o obci říkají data</a:t>
                      </a:r>
                      <a:endParaRPr lang="cs-CZ" sz="1600" b="1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Vedle názorů obyvatel musí být strategické rozhodování podloženo fakty: analytické ověření návrhů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Holistická analýza - kombinuje dostupná data s kvalitativními zjištěními; důraz  na interpretaci souvislostí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Analýza je stručná a vypovídající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cs-CZ" sz="1600" cap="none" spc="0" dirty="0">
                          <a:effectLst/>
                        </a:rPr>
                        <a:t>Zapojení externího oponenta</a:t>
                      </a:r>
                      <a:endParaRPr lang="cs-CZ" sz="1600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736522718"/>
                  </a:ext>
                </a:extLst>
              </a:tr>
              <a:tr h="1094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5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cap="none" spc="0">
                          <a:effectLst/>
                        </a:rPr>
                        <a:t>Integrace a návrhová část:</a:t>
                      </a:r>
                    </a:p>
                    <a:p>
                      <a:pPr>
                        <a:buNone/>
                      </a:pPr>
                      <a:r>
                        <a:rPr lang="cs-CZ" sz="1600" b="1" cap="none" spc="0">
                          <a:effectLst/>
                        </a:rPr>
                        <a:t>Vše je provázané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Propojení poznatků z předchozích etap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600" kern="1200" cap="none" spc="0">
                          <a:effectLst/>
                        </a:rPr>
                        <a:t>Návrhová část musí reflektovat synergii mezi hodnotami, potřebami a možnostmi obce. 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Identifikace vnitřních aktiv obce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>
                          <a:effectLst/>
                        </a:rPr>
                        <a:t>Diskuze na komunitní platformě</a:t>
                      </a:r>
                      <a:endParaRPr lang="cs-CZ" sz="160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326218885"/>
                  </a:ext>
                </a:extLst>
              </a:tr>
              <a:tr h="852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6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cap="none" spc="0">
                          <a:effectLst/>
                        </a:rPr>
                        <a:t>Zakotvení do strategie:</a:t>
                      </a:r>
                    </a:p>
                    <a:p>
                      <a:pPr>
                        <a:buNone/>
                      </a:pPr>
                      <a:r>
                        <a:rPr lang="cs-CZ" sz="1600" b="1" kern="1200" cap="none" spc="0">
                          <a:effectLst/>
                        </a:rPr>
                        <a:t>Myšlenky je nutné zakotvit</a:t>
                      </a:r>
                      <a:endParaRPr lang="cs-CZ" sz="16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Podpora veřejné debaty</a:t>
                      </a:r>
                    </a:p>
                    <a:p>
                      <a:pPr marL="171450" lvl="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Kam jdeme? Hodnoty, které nás spojují? Výzvy, jimž čelíme? Nejasnosti, dilemata, obavy, které máme? Co se pro to musí udělat? Co hrozí, když neuděláme nic?</a:t>
                      </a:r>
                      <a:endParaRPr lang="cs-CZ" sz="16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3526576080"/>
                  </a:ext>
                </a:extLst>
              </a:tr>
              <a:tr h="8529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cap="none" spc="0">
                          <a:effectLst/>
                        </a:rPr>
                        <a:t>7</a:t>
                      </a:r>
                      <a:endParaRPr lang="cs-CZ" sz="1600" b="1" cap="none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cs-CZ" sz="1600" b="1" cap="none" spc="0" dirty="0">
                          <a:effectLst/>
                        </a:rPr>
                        <a:t>Implementace a </a:t>
                      </a:r>
                      <a:r>
                        <a:rPr lang="cs-CZ" sz="1600" b="1" kern="1200" cap="none" spc="0" dirty="0">
                          <a:effectLst/>
                        </a:rPr>
                        <a:t>vyhodnocování: </a:t>
                      </a:r>
                    </a:p>
                    <a:p>
                      <a:pPr>
                        <a:buNone/>
                      </a:pPr>
                      <a:r>
                        <a:rPr lang="cs-CZ" sz="1600" b="1" kern="1200" cap="none" spc="0" dirty="0">
                          <a:effectLst/>
                        </a:rPr>
                        <a:t>Pojďme to  uskutečňovat</a:t>
                      </a:r>
                      <a:endParaRPr lang="cs-CZ" sz="1600" b="1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48837" marT="13255" marB="99412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Implementace v manažerské rovině a v komunitní rovině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Zavedení systému realizace a monitoringu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cs-CZ" sz="1600" kern="1200" cap="none" spc="0" dirty="0">
                          <a:effectLst/>
                        </a:rPr>
                        <a:t>Pravidelná evaluace a adaptace na bázi komunitní platformy</a:t>
                      </a:r>
                      <a:endParaRPr lang="cs-CZ" sz="16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2" marR="27397" marT="13255" marB="99412" anchor="ctr"/>
                </a:tc>
                <a:extLst>
                  <a:ext uri="{0D108BD9-81ED-4DB2-BD59-A6C34878D82A}">
                    <a16:rowId xmlns:a16="http://schemas.microsoft.com/office/drawing/2014/main" val="150819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95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1DFCD-DFA0-61A4-ACD2-70FB1133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na to zpracovatel?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922F7-9EAF-62DF-84A5-7333DF09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400" b="1" dirty="0"/>
              <a:t>Co se dělo v území?</a:t>
            </a:r>
          </a:p>
          <a:p>
            <a:r>
              <a:rPr lang="cs-CZ" dirty="0"/>
              <a:t>Pracovní skupiny s aktéry, dotazníková šetření, komunikace na veřejných akcích, úzký kontakt s vedením obcí, veřejná projednání</a:t>
            </a:r>
          </a:p>
          <a:p>
            <a:pPr marL="0" indent="0">
              <a:buNone/>
            </a:pPr>
            <a:r>
              <a:rPr lang="cs-CZ" b="1" dirty="0"/>
              <a:t>Suchdol nad Odrou</a:t>
            </a:r>
          </a:p>
          <a:p>
            <a:pPr lvl="1"/>
            <a:r>
              <a:rPr lang="cs-CZ" dirty="0"/>
              <a:t>7 setkání pracovní skupiny</a:t>
            </a:r>
          </a:p>
          <a:p>
            <a:pPr lvl="1"/>
            <a:r>
              <a:rPr lang="cs-CZ" dirty="0"/>
              <a:t>participační aktivity na Dni městyse</a:t>
            </a:r>
          </a:p>
          <a:p>
            <a:pPr lvl="1"/>
            <a:r>
              <a:rPr lang="cs-CZ" dirty="0"/>
              <a:t>47 individuálních rozhovorů</a:t>
            </a:r>
          </a:p>
          <a:p>
            <a:pPr lvl="1"/>
            <a:r>
              <a:rPr lang="cs-CZ" dirty="0"/>
              <a:t>165 respondentů v dotazníkovém šetření</a:t>
            </a:r>
          </a:p>
          <a:p>
            <a:pPr marL="0" indent="0">
              <a:buNone/>
            </a:pPr>
            <a:r>
              <a:rPr lang="cs-CZ" b="1" dirty="0"/>
              <a:t>Dymokury</a:t>
            </a:r>
          </a:p>
          <a:p>
            <a:pPr lvl="1"/>
            <a:r>
              <a:rPr lang="cs-CZ" dirty="0"/>
              <a:t>3 setkání pracovní skupiny + veřejné projednání v </a:t>
            </a:r>
            <a:r>
              <a:rPr lang="cs-CZ" dirty="0" err="1"/>
              <a:t>Dymoparku</a:t>
            </a:r>
            <a:endParaRPr lang="cs-CZ" dirty="0"/>
          </a:p>
          <a:p>
            <a:pPr lvl="1"/>
            <a:r>
              <a:rPr lang="cs-CZ" dirty="0"/>
              <a:t>neformální komunikace s občany na </a:t>
            </a:r>
            <a:r>
              <a:rPr lang="cs-CZ" dirty="0" err="1"/>
              <a:t>Jablkohraní</a:t>
            </a:r>
            <a:endParaRPr lang="cs-CZ" dirty="0"/>
          </a:p>
          <a:p>
            <a:pPr lvl="1"/>
            <a:r>
              <a:rPr lang="cs-CZ" dirty="0"/>
              <a:t>22 individuálních rozhovorů109 respondentů v dotazníkovém šetření</a:t>
            </a:r>
          </a:p>
          <a:p>
            <a:pPr marL="0" indent="0">
              <a:buNone/>
            </a:pPr>
            <a:r>
              <a:rPr lang="cs-CZ" b="1" dirty="0"/>
              <a:t>Mariánské Radčice</a:t>
            </a:r>
          </a:p>
          <a:p>
            <a:pPr lvl="1"/>
            <a:r>
              <a:rPr lang="cs-CZ" dirty="0"/>
              <a:t>3 setkání pracovní skupiny (včetně 1 rozšířeného)</a:t>
            </a:r>
          </a:p>
          <a:p>
            <a:pPr lvl="1"/>
            <a:r>
              <a:rPr lang="cs-CZ" dirty="0"/>
              <a:t>15 individuálních rozhovorů</a:t>
            </a:r>
          </a:p>
          <a:p>
            <a:pPr lvl="1"/>
            <a:r>
              <a:rPr lang="cs-CZ" dirty="0"/>
              <a:t>66 respondentů v dotazníkovém šetření</a:t>
            </a:r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8D8F381F-987E-A43D-166D-55BF499B2E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286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FEB45-6C85-9100-BAA3-3E57CDF4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individuálních rozhovorů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4F8BA-5D4A-4F02-7614-7287CFD7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Autentický kontakt s </a:t>
            </a:r>
            <a:r>
              <a:rPr lang="cs-CZ" b="1" dirty="0"/>
              <a:t>širokým spektrem občanů v jejich přirozeném prostředí</a:t>
            </a:r>
            <a:r>
              <a:rPr lang="cs-CZ" dirty="0"/>
              <a:t> (výběr kombinací metod kvótního výběru a sněhové koule)</a:t>
            </a:r>
          </a:p>
          <a:p>
            <a:r>
              <a:rPr lang="cs-CZ" dirty="0"/>
              <a:t>Široce propagováno působení komunitního koordinátora v místě, kdo chtěl dostal prostor pro vyjádření</a:t>
            </a:r>
          </a:p>
          <a:p>
            <a:pPr lvl="1"/>
            <a:r>
              <a:rPr lang="cs-CZ" dirty="0"/>
              <a:t>Velký zájem o rozhovory</a:t>
            </a:r>
          </a:p>
          <a:p>
            <a:r>
              <a:rPr lang="cs-CZ" dirty="0"/>
              <a:t>Polostrukturovaná forma, možnost jednotlivá témata rozebrat do maximální hloubky</a:t>
            </a:r>
          </a:p>
          <a:p>
            <a:r>
              <a:rPr lang="cs-CZ" dirty="0"/>
              <a:t>Posílení vztahu občanů se zpracovatelem a </a:t>
            </a:r>
            <a:r>
              <a:rPr lang="cs-CZ" b="1" dirty="0"/>
              <a:t>ztotožnění občanů s procesem</a:t>
            </a:r>
            <a:r>
              <a:rPr lang="cs-CZ" dirty="0"/>
              <a:t> tvorby plánu</a:t>
            </a:r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7D5C4DB2-8885-373D-8742-997CC54FE7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467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A5DAA-6E4E-8AFC-74A7-3D2882A6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hodnot, formulace 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36947-E919-9E44-4982-0D9202AAF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Dosud často „poskládání“ konkrétních projektů a zarámování všeobjímající vizí</a:t>
            </a:r>
          </a:p>
          <a:p>
            <a:r>
              <a:rPr lang="cs-CZ" dirty="0"/>
              <a:t>Nově </a:t>
            </a:r>
            <a:r>
              <a:rPr lang="cs-CZ" b="1" dirty="0"/>
              <a:t>důraz na stanovení hodnot a formulaci vize v prvotní fázi procesu</a:t>
            </a:r>
          </a:p>
          <a:p>
            <a:r>
              <a:rPr lang="cs-CZ" dirty="0"/>
              <a:t>Cíle a jednotlivá opatření posuzovány podle souladu s hodnotami a naplňování stanovení vize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cs-CZ" i="1" dirty="0"/>
              <a:t>Minulost nás formovala, budoucnost tvoříme my.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i="1" dirty="0"/>
              <a:t>Obec vzdělaná, obec kulturní, obec spojená.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i="1" dirty="0"/>
              <a:t>Rozkvetlý Suchdol.</a:t>
            </a:r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D3ACA661-93E0-4EEE-D586-C9CF26E2BC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0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09:30-10:00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Registrace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5400" b="1" dirty="0"/>
              <a:t>VÍTEJTE NA FSE UJEP</a:t>
            </a:r>
          </a:p>
          <a:p>
            <a:pPr marL="0" indent="0">
              <a:buNone/>
            </a:pPr>
            <a:endParaRPr lang="cs-CZ" sz="700" dirty="0"/>
          </a:p>
          <a:p>
            <a:pPr marL="0" indent="0" algn="ctr">
              <a:buNone/>
            </a:pPr>
            <a:r>
              <a:rPr lang="cs-CZ" sz="2400" dirty="0"/>
              <a:t>Během akce bude probíhat fotografování a pořizování video- i audiozáznamů, které budou sloužit jako výstup projektu SPININ.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F7A12E-F8D1-4F76-86FF-852E575B5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89" r="9061"/>
          <a:stretch/>
        </p:blipFill>
        <p:spPr>
          <a:xfrm>
            <a:off x="8295855" y="3309969"/>
            <a:ext cx="3122721" cy="208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5FAFFA-BEB1-4818-8FE6-8ECC4BFDD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9268" y="3224396"/>
            <a:ext cx="3122721" cy="2081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9CCFDD5-8845-4479-B323-7D3877332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16381" y="4107903"/>
            <a:ext cx="3055082" cy="2023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245D18F-0E16-486A-99C0-C93F4694BC7D}"/>
              </a:ext>
            </a:extLst>
          </p:cNvPr>
          <p:cNvSpPr txBox="1"/>
          <p:nvPr/>
        </p:nvSpPr>
        <p:spPr>
          <a:xfrm>
            <a:off x="7004649" y="7001434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7" tooltip="https://syroovka.blogspot.com/2014/10/kava-s-parou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8" tooltip="https://creativecommons.org/licenses/by-nc-nd/3.0/"/>
              </a:rPr>
              <a:t>CC BY-NC-ND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368983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E1706-0CD3-F668-0423-E498E640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setkávání, moderní práce s veřejností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34107-2C02-8E4B-FF9C-24264DF5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Vícero setkání, zájem neopadal, naopak mírně rostl</a:t>
            </a:r>
          </a:p>
          <a:p>
            <a:pPr lvl="1"/>
            <a:r>
              <a:rPr lang="cs-CZ" dirty="0"/>
              <a:t>Potenciál </a:t>
            </a:r>
            <a:r>
              <a:rPr lang="cs-CZ" b="1" dirty="0"/>
              <a:t>pokračování těchto setkání i po dokončení </a:t>
            </a:r>
            <a:r>
              <a:rPr lang="cs-CZ" dirty="0"/>
              <a:t>projektu</a:t>
            </a:r>
          </a:p>
          <a:p>
            <a:r>
              <a:rPr lang="cs-CZ" dirty="0"/>
              <a:t>Společná diskuse osob, které se dříve společně nepotkali</a:t>
            </a:r>
          </a:p>
          <a:p>
            <a:r>
              <a:rPr lang="cs-CZ" dirty="0"/>
              <a:t>Přínos především pro vedoucí různých spolků, ale také zástupce obce, školy a dalších institucí (často dosud „různé“ světy)</a:t>
            </a:r>
          </a:p>
          <a:p>
            <a:endParaRPr lang="cs-CZ" dirty="0"/>
          </a:p>
          <a:p>
            <a:r>
              <a:rPr lang="cs-CZ" dirty="0"/>
              <a:t>Přepracování dotazníkového šetření – jiná forma dotazování</a:t>
            </a:r>
          </a:p>
          <a:p>
            <a:r>
              <a:rPr lang="cs-CZ" dirty="0"/>
              <a:t>Aktivní účast zpracovatelů na běžných veřejných akcích a </a:t>
            </a:r>
            <a:r>
              <a:rPr lang="cs-CZ" b="1" dirty="0"/>
              <a:t>neformální komunikace </a:t>
            </a:r>
            <a:r>
              <a:rPr lang="cs-CZ" dirty="0"/>
              <a:t>nejen o situaci v obci, ale i o samotném procesu</a:t>
            </a:r>
          </a:p>
          <a:p>
            <a:r>
              <a:rPr lang="cs-CZ" dirty="0"/>
              <a:t>Články v obecních zpravodajích, práce se sociálními sítěmi, kombinace kanálů pro oslovování různých skupin obyvatel</a:t>
            </a:r>
          </a:p>
          <a:p>
            <a:endParaRPr lang="cs-CZ" dirty="0"/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831D3CD3-C95E-9665-4A50-C776B1606B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95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4F283-2056-6FF5-8142-95DE804E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výsledného dokumentu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B6230-BE27-6C24-7FFF-8829CB3A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95868"/>
            <a:ext cx="7315200" cy="5037666"/>
          </a:xfrm>
        </p:spPr>
        <p:txBody>
          <a:bodyPr>
            <a:normAutofit/>
          </a:bodyPr>
          <a:lstStyle/>
          <a:p>
            <a:r>
              <a:rPr lang="cs-CZ" dirty="0"/>
              <a:t>Přechod od  rigidního modelu analýza -&gt; dotazníkové šetření -&gt; návrh, </a:t>
            </a:r>
            <a:r>
              <a:rPr lang="cs-CZ" b="1" dirty="0"/>
              <a:t>naopak návrh oboustranných karet </a:t>
            </a:r>
            <a:r>
              <a:rPr lang="cs-CZ" dirty="0"/>
              <a:t>obsahujících vstupy i návrhy</a:t>
            </a:r>
          </a:p>
          <a:p>
            <a:r>
              <a:rPr lang="cs-CZ" dirty="0"/>
              <a:t>vše k danému tématu / specifickému cíli na jednom místě včetně zakořenění v hodnotách</a:t>
            </a:r>
          </a:p>
          <a:p>
            <a:pPr lvl="1"/>
            <a:r>
              <a:rPr lang="cs-CZ" dirty="0"/>
              <a:t>přední strana v podobě návrhu, zadní strana detailnější podložení </a:t>
            </a:r>
            <a:br>
              <a:rPr lang="cs-CZ" dirty="0"/>
            </a:br>
            <a:r>
              <a:rPr lang="cs-CZ" dirty="0"/>
              <a:t>s výsledky dotazníku apod.</a:t>
            </a:r>
          </a:p>
          <a:p>
            <a:r>
              <a:rPr lang="cs-CZ" dirty="0"/>
              <a:t>namísto stovek stran s neúčelnými informacemi přehledných 20-30 stran obsahujících jen to důležité</a:t>
            </a:r>
          </a:p>
          <a:p>
            <a:pPr lvl="1"/>
            <a:r>
              <a:rPr lang="cs-CZ" dirty="0"/>
              <a:t>možnost příloh v podobě detailnějších informací např. z dotazníkového šetření, k financování pro hlouběji zainteresované</a:t>
            </a:r>
          </a:p>
          <a:p>
            <a:r>
              <a:rPr lang="cs-CZ" dirty="0"/>
              <a:t>Akční plán v podobě </a:t>
            </a:r>
            <a:r>
              <a:rPr lang="cs-CZ" b="1" dirty="0"/>
              <a:t>výtažku z „živého“ excelu</a:t>
            </a:r>
            <a:r>
              <a:rPr lang="cs-CZ" dirty="0"/>
              <a:t>, se kterým lze kontinuálně pracovat (snadná aktualizace plánu)</a:t>
            </a:r>
          </a:p>
          <a:p>
            <a:pPr lvl="2"/>
            <a:r>
              <a:rPr lang="cs-CZ" dirty="0"/>
              <a:t>v menších obcích mohou být dílčí projekty součástí karet cílů</a:t>
            </a:r>
          </a:p>
          <a:p>
            <a:pPr lvl="2"/>
            <a:r>
              <a:rPr lang="cs-CZ" dirty="0"/>
              <a:t>ve větších obcích možné oddělení od karet cílů a umístění za ně</a:t>
            </a:r>
          </a:p>
          <a:p>
            <a:pPr lvl="1"/>
            <a:r>
              <a:rPr lang="cs-CZ" dirty="0"/>
              <a:t>Pro potřeby schválení vždy nutno mít v dokumentu aktuální znění</a:t>
            </a:r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844DF0A6-EBF8-F66D-1307-FB0009AFD9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35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02443-4BC0-7955-FF72-8B143A33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užití postupů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5E696-C77D-827E-73D8-B3C1C507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Časová náročnost </a:t>
            </a:r>
            <a:r>
              <a:rPr lang="cs-CZ" dirty="0"/>
              <a:t>individuálních rozhovorů – logistická </a:t>
            </a:r>
            <a:br>
              <a:rPr lang="cs-CZ" dirty="0"/>
            </a:br>
            <a:r>
              <a:rPr lang="cs-CZ" dirty="0"/>
              <a:t>i ekonomická stránka věci</a:t>
            </a:r>
          </a:p>
          <a:p>
            <a:r>
              <a:rPr lang="cs-CZ" b="1" dirty="0"/>
              <a:t>Finanční nákladnost </a:t>
            </a:r>
            <a:r>
              <a:rPr lang="cs-CZ" dirty="0"/>
              <a:t>(prvotní představa zadavatele zpravidla výrazně pod úrovní nákladů)</a:t>
            </a:r>
          </a:p>
          <a:p>
            <a:r>
              <a:rPr lang="cs-CZ" b="1" dirty="0"/>
              <a:t>Komunitní koordinátor </a:t>
            </a:r>
            <a:r>
              <a:rPr lang="cs-CZ" dirty="0"/>
              <a:t>– výběr, jeho pozice (zaměstnanec / dobrovolník), udržení pozice po volbách</a:t>
            </a:r>
          </a:p>
          <a:p>
            <a:r>
              <a:rPr lang="cs-CZ" b="1" dirty="0"/>
              <a:t>Spolupráce ze strany obcí </a:t>
            </a:r>
            <a:r>
              <a:rPr lang="cs-CZ" dirty="0"/>
              <a:t>(nutná organizační součinnost)</a:t>
            </a:r>
          </a:p>
        </p:txBody>
      </p:sp>
      <p:pic>
        <p:nvPicPr>
          <p:cNvPr id="4" name="Obrázek 3" descr="Úvodní stránka | SMS-služby s.r.o.">
            <a:extLst>
              <a:ext uri="{FF2B5EF4-FFF2-40B4-BE49-F238E27FC236}">
                <a16:creationId xmlns:a16="http://schemas.microsoft.com/office/drawing/2014/main" id="{2FF12F90-D51B-53EF-9E42-B72D5A7D5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25" y="5725020"/>
            <a:ext cx="1939274" cy="80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72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165E2-293C-CA6C-8CCE-A9A2F028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Rysy kvalitního strategického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C36E7-554A-1387-BB54-4C883DD5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Dlouhodobost</a:t>
            </a:r>
            <a:r>
              <a:rPr lang="cs-CZ" dirty="0"/>
              <a:t> – snaha o překlenutí volebního období</a:t>
            </a:r>
          </a:p>
          <a:p>
            <a:r>
              <a:rPr lang="cs-CZ" b="1" dirty="0"/>
              <a:t>Systematičnost</a:t>
            </a:r>
            <a:r>
              <a:rPr lang="cs-CZ" dirty="0"/>
              <a:t> – holistický přístup, prolnutí jednotlivých fází</a:t>
            </a:r>
          </a:p>
          <a:p>
            <a:r>
              <a:rPr lang="cs-CZ" b="1" dirty="0"/>
              <a:t>Selektivnost</a:t>
            </a:r>
            <a:r>
              <a:rPr lang="cs-CZ" dirty="0"/>
              <a:t> – zacílení na zásadní problémy a výzvy</a:t>
            </a:r>
          </a:p>
          <a:p>
            <a:r>
              <a:rPr lang="cs-CZ" b="1" dirty="0"/>
              <a:t>Provázanost</a:t>
            </a:r>
            <a:r>
              <a:rPr lang="cs-CZ" dirty="0"/>
              <a:t> – holistický přístup, zohlednění tematického i územního přesahu včetně </a:t>
            </a:r>
            <a:r>
              <a:rPr lang="cs-CZ" dirty="0" err="1"/>
              <a:t>řádovostních</a:t>
            </a:r>
            <a:r>
              <a:rPr lang="cs-CZ" dirty="0"/>
              <a:t> úrovní</a:t>
            </a:r>
          </a:p>
          <a:p>
            <a:r>
              <a:rPr lang="cs-CZ" b="1" dirty="0"/>
              <a:t>Soustavnost</a:t>
            </a:r>
            <a:r>
              <a:rPr lang="cs-CZ" dirty="0"/>
              <a:t> – „živý“ dokument, nové projekty respektující stálé hodnoty, vyhodnocování, aktualizace</a:t>
            </a:r>
          </a:p>
          <a:p>
            <a:r>
              <a:rPr lang="cs-CZ" b="1" dirty="0"/>
              <a:t>Otevřenost</a:t>
            </a:r>
            <a:r>
              <a:rPr lang="cs-CZ" dirty="0"/>
              <a:t> – systematické zapojení veřejnosti, pochopitelné a čtivé výstupy, dlouhodobá komunikace (komunitní koordinátor)</a:t>
            </a:r>
          </a:p>
          <a:p>
            <a:r>
              <a:rPr lang="cs-CZ" b="1" dirty="0"/>
              <a:t>Reálnost</a:t>
            </a:r>
            <a:r>
              <a:rPr lang="cs-CZ" dirty="0"/>
              <a:t> – reálné cíle, možnosti financování, personálie (vč. projektové přípravy) </a:t>
            </a:r>
          </a:p>
        </p:txBody>
      </p:sp>
    </p:spTree>
    <p:extLst>
      <p:ext uri="{BB962C8B-B14F-4D97-AF65-F5344CB8AC3E}">
        <p14:creationId xmlns:p14="http://schemas.microsoft.com/office/powerpoint/2010/main" val="236890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11:00-11:30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Zkušenosti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959736" y="1540185"/>
            <a:ext cx="56844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1" indent="0">
              <a:buNone/>
            </a:pPr>
            <a:r>
              <a:rPr lang="cs-CZ" sz="2200" b="1" dirty="0"/>
              <a:t>Ing. Lucie Boráková</a:t>
            </a:r>
          </a:p>
          <a:p>
            <a:pPr marL="502920" lvl="1" indent="0">
              <a:buNone/>
            </a:pPr>
            <a:r>
              <a:rPr lang="cs-CZ" sz="2200" dirty="0"/>
              <a:t>	starostka, Suchdol nad Odrou</a:t>
            </a:r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r>
              <a:rPr lang="cs-CZ" sz="2200" b="1" dirty="0"/>
              <a:t>Roman Sikora</a:t>
            </a:r>
          </a:p>
          <a:p>
            <a:pPr marL="502920" lvl="1" indent="0">
              <a:buNone/>
            </a:pPr>
            <a:r>
              <a:rPr lang="cs-CZ" sz="2200" dirty="0"/>
              <a:t>	starosta, Mariánské Radčice</a:t>
            </a:r>
          </a:p>
          <a:p>
            <a:pPr marL="502920" lvl="1" indent="0">
              <a:buNone/>
            </a:pPr>
            <a:endParaRPr lang="cs-CZ" sz="2200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r>
              <a:rPr lang="cs-CZ" sz="2200" b="1" dirty="0"/>
              <a:t>Ing. Luděk Beneš, MBA</a:t>
            </a:r>
          </a:p>
          <a:p>
            <a:pPr marL="502920" lvl="1" indent="0">
              <a:buNone/>
            </a:pPr>
            <a:r>
              <a:rPr lang="cs-CZ" sz="2200" dirty="0"/>
              <a:t>	místostarosta, Dymokury</a:t>
            </a:r>
          </a:p>
          <a:p>
            <a:pPr marL="502920" lvl="1" indent="0">
              <a:buNone/>
            </a:pPr>
            <a:endParaRPr lang="cs-CZ" sz="2200" dirty="0"/>
          </a:p>
        </p:txBody>
      </p:sp>
      <p:pic>
        <p:nvPicPr>
          <p:cNvPr id="8194" name="Picture 2" descr="https://g.denik.cz/1/96/jaroslav-sikora-900x600_denik-pr-630.jpg">
            <a:extLst>
              <a:ext uri="{FF2B5EF4-FFF2-40B4-BE49-F238E27FC236}">
                <a16:creationId xmlns:a16="http://schemas.microsoft.com/office/drawing/2014/main" id="{7F8575C4-B1AA-407A-808F-192EFCDA3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2786" r="46215" b="36092"/>
          <a:stretch/>
        </p:blipFill>
        <p:spPr bwMode="auto">
          <a:xfrm>
            <a:off x="4157511" y="2731947"/>
            <a:ext cx="1650247" cy="1384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5D6402-1E0D-43A6-B8FE-EF5031FCE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1" t="16387" r="50000" b="46918"/>
          <a:stretch/>
        </p:blipFill>
        <p:spPr>
          <a:xfrm>
            <a:off x="4189342" y="1123837"/>
            <a:ext cx="1575241" cy="1475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44B0BD-720C-4E04-B884-FF7B0993C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52" t="7270" r="20579" b="49934"/>
          <a:stretch/>
        </p:blipFill>
        <p:spPr>
          <a:xfrm>
            <a:off x="4276461" y="4249403"/>
            <a:ext cx="1309855" cy="1384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770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11:30-12:30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Občerstvení a prohlídka kampusu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 descr="UJEP, ÚSTECKÝ KRAJ I KRAJSKÁ ZDRAVOTNÍ SPOJÍ SVOJE SÍLY - UJEP | Univerzita  J. E. Purkyně">
            <a:extLst>
              <a:ext uri="{FF2B5EF4-FFF2-40B4-BE49-F238E27FC236}">
                <a16:creationId xmlns:a16="http://schemas.microsoft.com/office/drawing/2014/main" id="{4E2CF7E3-2434-47DE-9A49-1814E92A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59" y="2881335"/>
            <a:ext cx="4338034" cy="2891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vatební plánovač (33): 7 způsobů, jak ušetřit na svatebním občerstvení |  Beremese.cz">
            <a:extLst>
              <a:ext uri="{FF2B5EF4-FFF2-40B4-BE49-F238E27FC236}">
                <a16:creationId xmlns:a16="http://schemas.microsoft.com/office/drawing/2014/main" id="{0B9F5FBD-C78B-477A-96E1-930C9A82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36" y="793734"/>
            <a:ext cx="4513232" cy="3013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4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12:30-13:30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Diskusní kulaté stoly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917371" y="554374"/>
            <a:ext cx="590081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200" dirty="0"/>
              <a:t>	</a:t>
            </a:r>
          </a:p>
          <a:p>
            <a:pPr marL="0" lvl="1"/>
            <a:r>
              <a:rPr lang="cs-CZ" sz="2200" dirty="0"/>
              <a:t>	Moderátoři</a:t>
            </a:r>
          </a:p>
          <a:p>
            <a:pPr marL="0" lvl="1"/>
            <a:endParaRPr lang="cs-CZ" sz="2200" dirty="0"/>
          </a:p>
          <a:p>
            <a:pPr lvl="1"/>
            <a:r>
              <a:rPr lang="cs-CZ" sz="2200" b="1" dirty="0"/>
              <a:t>Ing. Tomáš Sýkora, Ph.D.</a:t>
            </a:r>
          </a:p>
          <a:p>
            <a:pPr lvl="1"/>
            <a:r>
              <a:rPr lang="cs-CZ" sz="2200" b="1" dirty="0"/>
              <a:t>	</a:t>
            </a:r>
            <a:r>
              <a:rPr lang="cs-CZ" sz="2200" dirty="0"/>
              <a:t>hlavní řešitel projektu</a:t>
            </a: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r>
              <a:rPr lang="cs-CZ" sz="2200" b="1" dirty="0" err="1"/>
              <a:t>MgA</a:t>
            </a:r>
            <a:r>
              <a:rPr lang="cs-CZ" sz="2200" b="1" dirty="0"/>
              <a:t>. Jiří Hanek</a:t>
            </a:r>
          </a:p>
          <a:p>
            <a:pPr marL="502920" lvl="1" indent="0">
              <a:buNone/>
            </a:pPr>
            <a:r>
              <a:rPr lang="cs-CZ" sz="2200" b="1" dirty="0"/>
              <a:t>	</a:t>
            </a:r>
            <a:r>
              <a:rPr lang="cs-CZ" sz="2200" dirty="0"/>
              <a:t>designér, spolupráce na finalizaci strategií</a:t>
            </a: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r>
              <a:rPr lang="cs-CZ" sz="2200" b="1" dirty="0"/>
              <a:t>Ing. Martin Domín, Ph.D.</a:t>
            </a:r>
          </a:p>
          <a:p>
            <a:pPr marL="502920" lvl="1" indent="0">
              <a:buNone/>
            </a:pPr>
            <a:r>
              <a:rPr lang="cs-CZ" sz="2200" b="1" dirty="0"/>
              <a:t>	</a:t>
            </a:r>
            <a:r>
              <a:rPr lang="cs-CZ" sz="2200" dirty="0"/>
              <a:t>člen řešitelského týmu</a:t>
            </a: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endParaRPr lang="cs-CZ" sz="2200" dirty="0"/>
          </a:p>
        </p:txBody>
      </p:sp>
      <p:pic>
        <p:nvPicPr>
          <p:cNvPr id="8" name="Picture 2" descr="https://www.fse.ujep.cz/wp-content/uploads/2021/03/Sykora-min-683x1024.jpg">
            <a:extLst>
              <a:ext uri="{FF2B5EF4-FFF2-40B4-BE49-F238E27FC236}">
                <a16:creationId xmlns:a16="http://schemas.microsoft.com/office/drawing/2014/main" id="{A164865D-CA12-4D78-9799-45BEAE16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93" r="6133" b="56605"/>
          <a:stretch/>
        </p:blipFill>
        <p:spPr bwMode="auto">
          <a:xfrm>
            <a:off x="3753345" y="929866"/>
            <a:ext cx="2279949" cy="1982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ave.rozhlas.cz/sites/default/files/styles/cro_16x9_tablet/public/images/ddc38bbca33f80c36763d036c3682310.jpg?itok=NtKfbe_n">
            <a:extLst>
              <a:ext uri="{FF2B5EF4-FFF2-40B4-BE49-F238E27FC236}">
                <a16:creationId xmlns:a16="http://schemas.microsoft.com/office/drawing/2014/main" id="{6EAAD53C-07E8-40EF-A8FF-341C0FDB5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1411" r="27610" b="24088"/>
          <a:stretch/>
        </p:blipFill>
        <p:spPr bwMode="auto">
          <a:xfrm>
            <a:off x="4170244" y="2946561"/>
            <a:ext cx="1412694" cy="1541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g. Martin Domín, Ph.D. – fse.ujep.cz">
            <a:extLst>
              <a:ext uri="{FF2B5EF4-FFF2-40B4-BE49-F238E27FC236}">
                <a16:creationId xmlns:a16="http://schemas.microsoft.com/office/drawing/2014/main" id="{093F60AC-8F58-49EC-A5A8-1AEF9631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13558" r="5690" b="41511"/>
          <a:stretch/>
        </p:blipFill>
        <p:spPr bwMode="auto">
          <a:xfrm>
            <a:off x="4055811" y="4492708"/>
            <a:ext cx="1670436" cy="1541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5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C1B9A-DA2C-9439-BB4E-38AF3CBE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skupiny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4746C2-DBED-E74A-A9D8-8FDF9C44FA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39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B2D69-AADA-2BA3-AB55-F94442DC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795081" cy="4601183"/>
          </a:xfrm>
        </p:spPr>
        <p:txBody>
          <a:bodyPr/>
          <a:lstStyle/>
          <a:p>
            <a:r>
              <a:rPr lang="cs-CZ"/>
              <a:t>Tematické okruhy                   k diskusi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3D41EE-6566-D694-45DD-AE7D8F99B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32801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26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okruh 1: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Hodnoty, potenciál a imaginace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2AC85F15-0D83-17C7-7B3F-3139F688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358" y="792353"/>
            <a:ext cx="3212016" cy="529789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inovovaný model se nesoustředí pouze na „to, co potřebujeme“ (nedostatky a problémy), ale především na hodnoty – co je pro nás v obci důležité a zaslouží chránit a rozvíjet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tento přístup doplňuje metoda ABCD (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asset-based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community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development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), která staví na silných stránkách a schopnostech místních lidí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součástí je také imaginace – schopnost společně si představit různé budoucnosti a hledat kreativní cesty, jak je utvářet</a:t>
            </a: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9FACDE8B-BF1B-467A-95CB-08317C19B237}"/>
              </a:ext>
            </a:extLst>
          </p:cNvPr>
          <p:cNvSpPr txBox="1">
            <a:spLocks/>
          </p:cNvSpPr>
          <p:nvPr/>
        </p:nvSpPr>
        <p:spPr>
          <a:xfrm>
            <a:off x="6944265" y="775480"/>
            <a:ext cx="4839418" cy="5297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40BAD2"/>
                </a:solidFill>
              </a:rPr>
              <a:t>Jak může orientace na hodnoty, silné stránky a imaginaci pomoci k lepšímu strategickému plánování a co by mohlo být naopak obtížné?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Jaké hlavní </a:t>
            </a:r>
            <a:r>
              <a:rPr lang="cs-CZ" b="1" dirty="0">
                <a:solidFill>
                  <a:schemeClr val="tx2"/>
                </a:solidFill>
              </a:rPr>
              <a:t>bariéry</a:t>
            </a:r>
            <a:r>
              <a:rPr lang="cs-CZ" dirty="0">
                <a:solidFill>
                  <a:schemeClr val="tx2"/>
                </a:solidFill>
              </a:rPr>
              <a:t> mohou nastat při orientaci na hodnoty a silné stránky?</a:t>
            </a:r>
          </a:p>
          <a:p>
            <a:r>
              <a:rPr lang="cs-CZ" dirty="0">
                <a:solidFill>
                  <a:schemeClr val="tx2"/>
                </a:solidFill>
              </a:rPr>
              <a:t>Jakými </a:t>
            </a:r>
            <a:r>
              <a:rPr lang="cs-CZ" b="1" dirty="0">
                <a:solidFill>
                  <a:schemeClr val="tx2"/>
                </a:solidFill>
              </a:rPr>
              <a:t>nástroji</a:t>
            </a:r>
            <a:r>
              <a:rPr lang="cs-CZ" dirty="0">
                <a:solidFill>
                  <a:schemeClr val="tx2"/>
                </a:solidFill>
              </a:rPr>
              <a:t> či postupy lze tyto překážky překonat?</a:t>
            </a:r>
            <a:endParaRPr lang="cs-CZ" sz="2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2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10:00-10:15</a:t>
            </a:r>
            <a:br>
              <a:rPr lang="cs-CZ" dirty="0"/>
            </a:br>
            <a:br>
              <a:rPr lang="cs-CZ" dirty="0"/>
            </a:br>
            <a:r>
              <a:rPr lang="cs-CZ" dirty="0"/>
              <a:t>Zahájení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Přivítání na půdě UJEP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8" name="Picture 6" descr="https://www.fse.ujep.cz/wp-content/uploads/2024/02/DSC_0373-R-Transparentn%C3%AD-pozad%C3%AD-683x1024.png">
            <a:extLst>
              <a:ext uri="{FF2B5EF4-FFF2-40B4-BE49-F238E27FC236}">
                <a16:creationId xmlns:a16="http://schemas.microsoft.com/office/drawing/2014/main" id="{D208A976-A8E8-482C-8CA8-31135B8EA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1509" r="5973" b="51322"/>
          <a:stretch/>
        </p:blipFill>
        <p:spPr bwMode="auto">
          <a:xfrm>
            <a:off x="3373333" y="4029714"/>
            <a:ext cx="2213763" cy="1740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fse.ujep.cz/wp-content/uploads/2022/12/FSE_6-684x1024.png">
            <a:extLst>
              <a:ext uri="{FF2B5EF4-FFF2-40B4-BE49-F238E27FC236}">
                <a16:creationId xmlns:a16="http://schemas.microsoft.com/office/drawing/2014/main" id="{0999C91A-0127-4BA6-8BA6-3818BC175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9811" r="12091" b="52547"/>
          <a:stretch/>
        </p:blipFill>
        <p:spPr bwMode="auto">
          <a:xfrm>
            <a:off x="3662656" y="1535006"/>
            <a:ext cx="1635116" cy="135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fse.ujep.cz/wp-content/uploads/2021/03/Kopacek-min-683x1024.jpg">
            <a:extLst>
              <a:ext uri="{FF2B5EF4-FFF2-40B4-BE49-F238E27FC236}">
                <a16:creationId xmlns:a16="http://schemas.microsoft.com/office/drawing/2014/main" id="{E506D884-2644-4E5D-9799-520FA7245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8176" r="10877" b="52547"/>
          <a:stretch/>
        </p:blipFill>
        <p:spPr bwMode="auto">
          <a:xfrm>
            <a:off x="3611202" y="2770830"/>
            <a:ext cx="1927251" cy="149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088468" y="1916323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sz="2200" b="1" dirty="0"/>
              <a:t>doc. RNDr. Jaroslav Koutský, Ph.D.</a:t>
            </a:r>
          </a:p>
          <a:p>
            <a:pPr marL="502920" lvl="1" indent="0">
              <a:buNone/>
            </a:pPr>
            <a:r>
              <a:rPr lang="cs-CZ" sz="2200" dirty="0"/>
              <a:t>	rektor UJEP</a:t>
            </a:r>
          </a:p>
          <a:p>
            <a:pPr marL="502920" lvl="1" indent="0">
              <a:buNone/>
            </a:pPr>
            <a:endParaRPr lang="cs-CZ" sz="2200" dirty="0"/>
          </a:p>
          <a:p>
            <a:pPr marL="502920" lvl="1" indent="0">
              <a:buNone/>
            </a:pPr>
            <a:endParaRPr lang="cs-CZ" sz="2200" dirty="0"/>
          </a:p>
          <a:p>
            <a:pPr lvl="1"/>
            <a:r>
              <a:rPr lang="cs-CZ" sz="2200" b="1" dirty="0"/>
              <a:t>Ing. Miroslav Kopáček, Ph.D.</a:t>
            </a:r>
          </a:p>
          <a:p>
            <a:pPr marL="960120" lvl="2" indent="0">
              <a:buNone/>
            </a:pPr>
            <a:r>
              <a:rPr lang="cs-CZ" sz="2000" dirty="0"/>
              <a:t>děkan Fakulty sociálně ekonomické UJEP</a:t>
            </a:r>
          </a:p>
          <a:p>
            <a:pPr marL="960120" lvl="2" indent="0">
              <a:buNone/>
            </a:pPr>
            <a:endParaRPr lang="cs-CZ" sz="2000" dirty="0"/>
          </a:p>
          <a:p>
            <a:pPr marL="960120" lvl="2" indent="0">
              <a:buNone/>
            </a:pPr>
            <a:endParaRPr lang="cs-CZ" sz="2000" dirty="0"/>
          </a:p>
          <a:p>
            <a:pPr lvl="1"/>
            <a:r>
              <a:rPr lang="cs-CZ" sz="2200" b="1" dirty="0"/>
              <a:t>doc. Ing. Lenka Slavíková, Ph.D.</a:t>
            </a:r>
          </a:p>
          <a:p>
            <a:pPr marL="960120" lvl="2" indent="0">
              <a:buNone/>
            </a:pPr>
            <a:r>
              <a:rPr lang="cs-CZ" sz="2000" dirty="0"/>
              <a:t>proděkanka FSE UJEP pro vědu a doktorské studium, členka řešitelského týmu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84330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okruh 2: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Dialogická integrace společenství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2AC85F15-0D83-17C7-7B3F-3139F688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358" y="792353"/>
            <a:ext cx="3212016" cy="529789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inovovaný model nepřistupuje k participaci jen jako k jednorázovým konzultacím nebo setkáním občanů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klíčovým prvkem je dialogická integrace společenství – tedy dlouhodobý proces, který pomáhá </a:t>
            </a:r>
            <a:r>
              <a:rPr lang="cs-CZ" b="1" dirty="0">
                <a:solidFill>
                  <a:schemeClr val="tx1"/>
                </a:solidFill>
                <a:latin typeface="Corbel" panose="020B0503020204020204" pitchFamily="34" charset="0"/>
              </a:rPr>
              <a:t>kultivovat místní prostředí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: učí občany respektovat odlišné názory, zabraňuje eskalaci konfliktů, obrušuje napětí a podporuje smířlivé hledání kompromisů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cílem je, aby se společenství učilo spolupracovat i přes rozdílné postoje</a:t>
            </a: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9FACDE8B-BF1B-467A-95CB-08317C19B237}"/>
              </a:ext>
            </a:extLst>
          </p:cNvPr>
          <p:cNvSpPr txBox="1">
            <a:spLocks/>
          </p:cNvSpPr>
          <p:nvPr/>
        </p:nvSpPr>
        <p:spPr>
          <a:xfrm>
            <a:off x="6944265" y="775480"/>
            <a:ext cx="4839418" cy="5297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40BAD2"/>
                </a:solidFill>
              </a:rPr>
              <a:t>Jak může trvalý dialog v praxi posílit strategické plánování obcí a co by mohlo bránit jeho úspěšnému uplatnění?</a:t>
            </a:r>
            <a:endParaRPr lang="cs-CZ" dirty="0"/>
          </a:p>
          <a:p>
            <a:pPr lvl="0"/>
            <a:r>
              <a:rPr lang="cs-CZ" dirty="0"/>
              <a:t>Jaké </a:t>
            </a:r>
            <a:r>
              <a:rPr lang="cs-CZ" b="1" dirty="0"/>
              <a:t>bariéry</a:t>
            </a:r>
            <a:r>
              <a:rPr lang="cs-CZ" dirty="0"/>
              <a:t> mohou nastat při zavádění tohoto principu (např. neochota části aktérů, polarizace společnosti, nedostatek času)?</a:t>
            </a:r>
          </a:p>
          <a:p>
            <a:pPr lvl="0"/>
            <a:r>
              <a:rPr lang="cs-CZ" dirty="0"/>
              <a:t>Jakými </a:t>
            </a:r>
            <a:r>
              <a:rPr lang="cs-CZ" b="1" dirty="0"/>
              <a:t>nástroji</a:t>
            </a:r>
            <a:r>
              <a:rPr lang="cs-CZ" dirty="0"/>
              <a:t> nebo postupy by se mohla dialogická integrace společenství nejlépe rozvíjet?</a:t>
            </a:r>
          </a:p>
        </p:txBody>
      </p:sp>
    </p:spTree>
    <p:extLst>
      <p:ext uri="{BB962C8B-B14F-4D97-AF65-F5344CB8AC3E}">
        <p14:creationId xmlns:p14="http://schemas.microsoft.com/office/powerpoint/2010/main" val="2582411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okruh 3: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Lidé a udržitelnost modelu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2AC85F15-0D83-17C7-7B3F-3139F688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358" y="792353"/>
            <a:ext cx="3212016" cy="55135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inovovaný model staví na lidech: na </a:t>
            </a:r>
            <a:r>
              <a:rPr lang="cs-CZ" b="1" dirty="0">
                <a:solidFill>
                  <a:schemeClr val="tx1"/>
                </a:solidFill>
                <a:latin typeface="Corbel" panose="020B0503020204020204" pitchFamily="34" charset="0"/>
              </a:rPr>
              <a:t>lokálních leaderech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, kteří dokážou motivovat a vtahovat ostatní, na </a:t>
            </a:r>
            <a:r>
              <a:rPr lang="cs-CZ" b="1" dirty="0">
                <a:solidFill>
                  <a:schemeClr val="tx1"/>
                </a:solidFill>
                <a:latin typeface="Corbel" panose="020B0503020204020204" pitchFamily="34" charset="0"/>
              </a:rPr>
              <a:t>komunitním koordinátorovi, 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který citlivě propojuje skupiny a organizuje participativní procesy, a na </a:t>
            </a:r>
            <a:r>
              <a:rPr lang="cs-CZ" b="1" dirty="0">
                <a:solidFill>
                  <a:schemeClr val="tx1"/>
                </a:solidFill>
                <a:latin typeface="Corbel" panose="020B0503020204020204" pitchFamily="34" charset="0"/>
              </a:rPr>
              <a:t>komunitní platformě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, která není jen pracovní skupinou, ale sítí vztahů a důvěry mezi klíčovými osobnostmi v obci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tito lidé a vazby mají zásadní vliv nejen na tvorbu strategie, ale i na její dlouhodobou implementaci</a:t>
            </a:r>
          </a:p>
          <a:p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zároveň to ale znamená nutnost tuto síť „přiživovat“ – </a:t>
            </a:r>
            <a:r>
              <a:rPr lang="cs-CZ" b="1" dirty="0">
                <a:solidFill>
                  <a:schemeClr val="tx1"/>
                </a:solidFill>
                <a:latin typeface="Corbel" panose="020B0503020204020204" pitchFamily="34" charset="0"/>
              </a:rPr>
              <a:t>udržovat motivaci, vztahy i zdroje 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(včetně finančních)</a:t>
            </a: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9FACDE8B-BF1B-467A-95CB-08317C19B237}"/>
              </a:ext>
            </a:extLst>
          </p:cNvPr>
          <p:cNvSpPr txBox="1">
            <a:spLocks/>
          </p:cNvSpPr>
          <p:nvPr/>
        </p:nvSpPr>
        <p:spPr>
          <a:xfrm>
            <a:off x="6944265" y="775480"/>
            <a:ext cx="4839418" cy="5297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40BAD2"/>
                </a:solidFill>
              </a:rPr>
              <a:t>Jak lze v praxi zajistit, aby role lidí (leaderů, koordinátora, komunity) byla dlouhodobě funkční a udržitelná?</a:t>
            </a:r>
          </a:p>
          <a:p>
            <a:r>
              <a:rPr lang="cs-CZ" dirty="0"/>
              <a:t>Jaké slabiny nebo </a:t>
            </a:r>
            <a:r>
              <a:rPr lang="cs-CZ" b="1" dirty="0"/>
              <a:t>rizika</a:t>
            </a:r>
            <a:r>
              <a:rPr lang="cs-CZ" dirty="0"/>
              <a:t> vidíte (např. personální změny po volbách, vyhoření, závislost na jednotlivcích)?</a:t>
            </a:r>
          </a:p>
          <a:p>
            <a:r>
              <a:rPr lang="cs-CZ" dirty="0"/>
              <a:t>Jaké </a:t>
            </a:r>
            <a:r>
              <a:rPr lang="cs-CZ" b="1" dirty="0"/>
              <a:t>podmínky</a:t>
            </a:r>
            <a:r>
              <a:rPr lang="cs-CZ" dirty="0"/>
              <a:t> (metodická podpora, finance, vzdělávání) by obce potřebovaly, aby tyto role dokázaly udržet?</a:t>
            </a:r>
          </a:p>
        </p:txBody>
      </p:sp>
    </p:spTree>
    <p:extLst>
      <p:ext uri="{BB962C8B-B14F-4D97-AF65-F5344CB8AC3E}">
        <p14:creationId xmlns:p14="http://schemas.microsoft.com/office/powerpoint/2010/main" val="3285660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13:30-14:00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Shrnutí a 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980904" y="228600"/>
            <a:ext cx="5684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200" dirty="0"/>
              <a:t>	</a:t>
            </a:r>
          </a:p>
          <a:p>
            <a:pPr marL="0" lvl="1"/>
            <a:endParaRPr lang="cs-CZ" sz="2200" dirty="0"/>
          </a:p>
          <a:p>
            <a:pPr marL="0" lvl="1"/>
            <a:endParaRPr lang="cs-CZ" sz="2200" dirty="0"/>
          </a:p>
          <a:p>
            <a:pPr marL="0" lvl="1"/>
            <a:endParaRPr lang="cs-CZ" sz="2200" dirty="0"/>
          </a:p>
          <a:p>
            <a:pPr lvl="1"/>
            <a:endParaRPr lang="cs-CZ" sz="2200" b="1" dirty="0"/>
          </a:p>
          <a:p>
            <a:pPr lvl="1"/>
            <a:r>
              <a:rPr lang="cs-CZ" sz="2200" b="1" dirty="0"/>
              <a:t>Ing. Tomáš Sýkora, Ph.D.</a:t>
            </a:r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r>
              <a:rPr lang="cs-CZ" sz="2200" b="1" dirty="0"/>
              <a:t>RNDr. Radim Perlín, Ph.D.</a:t>
            </a:r>
          </a:p>
          <a:p>
            <a:pPr marL="502920" lvl="1" indent="0">
              <a:buNone/>
            </a:pPr>
            <a:r>
              <a:rPr lang="cs-CZ" sz="2200" dirty="0"/>
              <a:t>	Přírodovědecká fakulta </a:t>
            </a:r>
          </a:p>
          <a:p>
            <a:pPr marL="502920" lvl="1" indent="0">
              <a:buNone/>
            </a:pPr>
            <a:r>
              <a:rPr lang="cs-CZ" sz="2200" dirty="0"/>
              <a:t>	Univerzita Karlova</a:t>
            </a:r>
          </a:p>
          <a:p>
            <a:pPr lvl="1"/>
            <a:endParaRPr lang="cs-CZ" sz="2200" b="1" dirty="0"/>
          </a:p>
        </p:txBody>
      </p:sp>
      <p:pic>
        <p:nvPicPr>
          <p:cNvPr id="8" name="Picture 2" descr="https://www.fse.ujep.cz/wp-content/uploads/2021/03/Sykora-min-683x1024.jpg">
            <a:extLst>
              <a:ext uri="{FF2B5EF4-FFF2-40B4-BE49-F238E27FC236}">
                <a16:creationId xmlns:a16="http://schemas.microsoft.com/office/drawing/2014/main" id="{E2F1F03C-923A-4B56-84E0-C3EF0513A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93" r="6133" b="56605"/>
          <a:stretch/>
        </p:blipFill>
        <p:spPr bwMode="auto">
          <a:xfrm>
            <a:off x="4054736" y="1197285"/>
            <a:ext cx="2279949" cy="1982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Česká geografická společnost">
            <a:extLst>
              <a:ext uri="{FF2B5EF4-FFF2-40B4-BE49-F238E27FC236}">
                <a16:creationId xmlns:a16="http://schemas.microsoft.com/office/drawing/2014/main" id="{A73477E7-343F-4924-8FF2-298C2DD42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1"/>
          <a:stretch/>
        </p:blipFill>
        <p:spPr bwMode="auto">
          <a:xfrm>
            <a:off x="4319006" y="3895989"/>
            <a:ext cx="1615126" cy="1748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42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příjemné setkání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Ing. Tomáš Sýkora, Ph.D.</a:t>
            </a:r>
          </a:p>
          <a:p>
            <a:pPr marL="0" indent="0">
              <a:buNone/>
            </a:pPr>
            <a:r>
              <a:rPr lang="cs-CZ" sz="1600" dirty="0"/>
              <a:t>Fakulta sociálně ekonomická UJEP v Ústí nad Labem</a:t>
            </a:r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tomas.sykora@ujep.cz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Mgr. Kateřina Vyhnánková</a:t>
            </a:r>
          </a:p>
          <a:p>
            <a:pPr marL="0" indent="0">
              <a:buNone/>
            </a:pPr>
            <a:r>
              <a:rPr lang="cs-CZ" sz="1600" dirty="0"/>
              <a:t>Přírodovědecká fakulta UJEP v Ústí nad Labem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katerina.vyhnankova@ujep.cz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RNDr. Marek Komárek, Ph.D.</a:t>
            </a:r>
          </a:p>
          <a:p>
            <a:pPr marL="0" indent="0">
              <a:buNone/>
            </a:pPr>
            <a:r>
              <a:rPr lang="cs-CZ" sz="1600" dirty="0"/>
              <a:t>SMS-služby s. r. o.</a:t>
            </a:r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marek.komarek@sms-sluzby.cz</a:t>
            </a:r>
            <a:r>
              <a:rPr lang="cs-CZ" sz="1600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6A9C2D-DA1F-4378-A8D6-FCFCA4504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623" y="2923739"/>
            <a:ext cx="1001377" cy="10013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26D3DFD-C337-4199-8CFD-898D1E975928}"/>
              </a:ext>
            </a:extLst>
          </p:cNvPr>
          <p:cNvSpPr/>
          <p:nvPr/>
        </p:nvSpPr>
        <p:spPr>
          <a:xfrm>
            <a:off x="252919" y="6199523"/>
            <a:ext cx="10931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i="1" dirty="0">
                <a:solidFill>
                  <a:schemeClr val="bg2">
                    <a:lumMod val="75000"/>
                  </a:schemeClr>
                </a:solidFill>
              </a:rPr>
              <a:t>Projekt „SPININ – Strategické plánování zohledňující neformální instituce jako nástroj pro rozvoj kvality života v obci“, číslo projektu: TQ03000419,</a:t>
            </a:r>
          </a:p>
          <a:p>
            <a:pPr algn="just"/>
            <a:r>
              <a:rPr lang="cs-CZ" sz="1400" i="1" dirty="0">
                <a:solidFill>
                  <a:schemeClr val="bg2">
                    <a:lumMod val="75000"/>
                  </a:schemeClr>
                </a:solidFill>
              </a:rPr>
              <a:t> je spolufinancován se státní podporou Technologické agentury ČR v rámci Programu SIGMA - Dílčí cíl 2</a:t>
            </a:r>
          </a:p>
        </p:txBody>
      </p:sp>
    </p:spTree>
    <p:extLst>
      <p:ext uri="{BB962C8B-B14F-4D97-AF65-F5344CB8AC3E}">
        <p14:creationId xmlns:p14="http://schemas.microsoft.com/office/powerpoint/2010/main" val="113314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10:15-10:30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Projekt SPININ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90754-3CB5-4042-9F4F-5C706E3F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264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6005AE-9B93-4F20-8CF3-4DC13640F3A1}"/>
              </a:ext>
            </a:extLst>
          </p:cNvPr>
          <p:cNvSpPr/>
          <p:nvPr/>
        </p:nvSpPr>
        <p:spPr>
          <a:xfrm>
            <a:off x="5959736" y="216900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sz="2200" b="1" dirty="0"/>
              <a:t>Ing. Tomáš Sýkora, Ph.D.</a:t>
            </a:r>
          </a:p>
          <a:p>
            <a:pPr marL="502920" lvl="1" indent="0">
              <a:buNone/>
            </a:pPr>
            <a:r>
              <a:rPr lang="cs-CZ" sz="2200" dirty="0"/>
              <a:t>	hlavní řešitel projektu</a:t>
            </a:r>
          </a:p>
          <a:p>
            <a:pPr marL="502920" lvl="1" indent="0">
              <a:buNone/>
            </a:pPr>
            <a:endParaRPr lang="cs-CZ" sz="2200" dirty="0"/>
          </a:p>
          <a:p>
            <a:pPr marL="502920" lvl="1" indent="0">
              <a:buNone/>
            </a:pPr>
            <a:endParaRPr lang="cs-CZ" sz="2200" dirty="0"/>
          </a:p>
          <a:p>
            <a:pPr marL="502920" lvl="1" indent="0">
              <a:buNone/>
            </a:pPr>
            <a:endParaRPr lang="cs-CZ" sz="2200" b="1" dirty="0"/>
          </a:p>
          <a:p>
            <a:pPr marL="502920" lvl="1" indent="0">
              <a:buNone/>
            </a:pPr>
            <a:r>
              <a:rPr lang="cs-CZ" sz="2200" b="1" dirty="0"/>
              <a:t>Mgr. Kateřina Vyhnánková</a:t>
            </a:r>
          </a:p>
          <a:p>
            <a:pPr marL="502920" lvl="1" indent="0">
              <a:buNone/>
            </a:pPr>
            <a:r>
              <a:rPr lang="cs-CZ" sz="2200" dirty="0"/>
              <a:t>	</a:t>
            </a:r>
            <a:r>
              <a:rPr lang="cs-CZ" sz="2200" dirty="0" err="1"/>
              <a:t>garantka</a:t>
            </a:r>
            <a:r>
              <a:rPr lang="cs-CZ" sz="2200" dirty="0"/>
              <a:t> práce v území</a:t>
            </a:r>
          </a:p>
        </p:txBody>
      </p:sp>
      <p:pic>
        <p:nvPicPr>
          <p:cNvPr id="5122" name="Picture 2" descr="https://www.fse.ujep.cz/wp-content/uploads/2021/03/Sykora-min-683x1024.jpg">
            <a:extLst>
              <a:ext uri="{FF2B5EF4-FFF2-40B4-BE49-F238E27FC236}">
                <a16:creationId xmlns:a16="http://schemas.microsoft.com/office/drawing/2014/main" id="{09CE0400-43DA-463A-9E5B-5D379919B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93" r="6133" b="56605"/>
          <a:stretch/>
        </p:blipFill>
        <p:spPr bwMode="auto">
          <a:xfrm>
            <a:off x="4077719" y="1540185"/>
            <a:ext cx="1882017" cy="1636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eography.ujep.cz/wp-content/uploads/2022/03/Vyhn%C3%A1nkov%C3%A1.jpg">
            <a:extLst>
              <a:ext uri="{FF2B5EF4-FFF2-40B4-BE49-F238E27FC236}">
                <a16:creationId xmlns:a16="http://schemas.microsoft.com/office/drawing/2014/main" id="{8D89D688-804C-49B1-8A81-BF29912F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25" y="3519708"/>
            <a:ext cx="1474986" cy="1474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3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10:15-10:30</a:t>
            </a:r>
            <a:br>
              <a:rPr lang="cs-CZ" dirty="0"/>
            </a:br>
            <a:br>
              <a:rPr lang="cs-CZ"/>
            </a:br>
            <a:r>
              <a:rPr lang="cs-CZ"/>
              <a:t>Projekt SPININ</a:t>
            </a:r>
            <a:endParaRPr lang="cs-CZ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CD6F60-AD94-4CC1-AD90-41EC0D65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2AC85F15-0D83-17C7-7B3F-3139F688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898" y="1123837"/>
            <a:ext cx="7315200" cy="5264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accent1"/>
                </a:solidFill>
                <a:latin typeface="Corbel" panose="020B0503020204020204" pitchFamily="34" charset="0"/>
              </a:rPr>
              <a:t>název projektu: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SPININ – Strategické plánování zohledňující neformální instituce jako nástroj pro rozvoj kvality života v obci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accent1"/>
                </a:solidFill>
                <a:latin typeface="Corbel" panose="020B0503020204020204" pitchFamily="34" charset="0"/>
              </a:rPr>
              <a:t>nositel projektu: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Fakulta sociálně ekonomická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Univerzity Jana Evangelisty Purkyně v Ústí nad Labem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accent1"/>
                </a:solidFill>
                <a:latin typeface="Corbel" panose="020B0503020204020204" pitchFamily="34" charset="0"/>
              </a:rPr>
              <a:t>partner projektu: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SMS-Služby, s. r. o.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accent1"/>
                </a:solidFill>
                <a:latin typeface="Corbel" panose="020B0503020204020204" pitchFamily="34" charset="0"/>
              </a:rPr>
              <a:t>délka realizace: 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leden 2024 – prosinec 2025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accent1"/>
                </a:solidFill>
                <a:latin typeface="Corbel" panose="020B0503020204020204" pitchFamily="34" charset="0"/>
              </a:rPr>
              <a:t>zdroj financování:</a:t>
            </a: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rbel" panose="020B0503020204020204" pitchFamily="34" charset="0"/>
              </a:rPr>
              <a:t>Technologická agentura ČR, program Sigma, dílčí cíl 2</a:t>
            </a:r>
            <a:endParaRPr lang="cs-CZ" sz="2400" dirty="0">
              <a:latin typeface="Corbel" panose="020B0503020204020204" pitchFamily="34" charset="0"/>
            </a:endParaRPr>
          </a:p>
          <a:p>
            <a:endParaRPr lang="cs-CZ" sz="2800" dirty="0">
              <a:latin typeface="Candara" panose="020E0502030303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2129-AF76-6613-0F89-4DBC8C42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00B8D-DC13-7895-2931-C03E7DEB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projektu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B3BDA7-1A90-8C94-9D85-38CA09E2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tx1"/>
                </a:solidFill>
              </a:rPr>
              <a:t>Zefektivnit strategické plánování a řízení rozvoje obcí zohledněním neformálních institucí:</a:t>
            </a:r>
          </a:p>
          <a:p>
            <a:pPr marL="0" indent="0"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lvl="0"/>
            <a:r>
              <a:rPr lang="cs-CZ" sz="2600" dirty="0">
                <a:solidFill>
                  <a:schemeClr val="tx1"/>
                </a:solidFill>
              </a:rPr>
              <a:t>vypracovat nové postupy strategického plánování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zohlednění neformálních institucí (</a:t>
            </a:r>
            <a:r>
              <a:rPr lang="cs-CZ" sz="2400" dirty="0" err="1">
                <a:solidFill>
                  <a:schemeClr val="tx1"/>
                </a:solidFill>
              </a:rPr>
              <a:t>InIn</a:t>
            </a:r>
            <a:r>
              <a:rPr lang="cs-CZ" sz="2400" dirty="0">
                <a:solidFill>
                  <a:schemeClr val="tx1"/>
                </a:solidFill>
              </a:rPr>
              <a:t>) (vybráno 8)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změny v procesu strategického plánování</a:t>
            </a:r>
          </a:p>
          <a:p>
            <a:pPr lvl="1"/>
            <a:endParaRPr lang="cs-CZ" sz="2400" dirty="0">
              <a:solidFill>
                <a:schemeClr val="tx1"/>
              </a:solidFill>
            </a:endParaRPr>
          </a:p>
          <a:p>
            <a:pPr lvl="0"/>
            <a:r>
              <a:rPr lang="cs-CZ" sz="2600" dirty="0">
                <a:solidFill>
                  <a:schemeClr val="tx1"/>
                </a:solidFill>
              </a:rPr>
              <a:t>zpracovat strategické plány podle nových postupů ve 3 obcích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ověření postupů se zpracovateli SP a s obcemi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0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37D369B-7BD8-4414-818D-5088D939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96" y="1545527"/>
            <a:ext cx="6356719" cy="3766945"/>
          </a:xfrm>
          <a:prstGeom prst="rect">
            <a:avLst/>
          </a:prstGeom>
        </p:spPr>
      </p:pic>
      <p:sp>
        <p:nvSpPr>
          <p:cNvPr id="7" name="Bublinový popisek: zahnutá čára se zvýrazněním 6">
            <a:extLst>
              <a:ext uri="{FF2B5EF4-FFF2-40B4-BE49-F238E27FC236}">
                <a16:creationId xmlns:a16="http://schemas.microsoft.com/office/drawing/2014/main" id="{CDA2ACD9-5036-471C-830F-8BC87329746F}"/>
              </a:ext>
            </a:extLst>
          </p:cNvPr>
          <p:cNvSpPr/>
          <p:nvPr/>
        </p:nvSpPr>
        <p:spPr>
          <a:xfrm>
            <a:off x="5706804" y="913127"/>
            <a:ext cx="2363971" cy="532336"/>
          </a:xfrm>
          <a:prstGeom prst="accentCallout2">
            <a:avLst>
              <a:gd name="adj1" fmla="val 32731"/>
              <a:gd name="adj2" fmla="val -237"/>
              <a:gd name="adj3" fmla="val 18750"/>
              <a:gd name="adj4" fmla="val -16667"/>
              <a:gd name="adj5" fmla="val 262301"/>
              <a:gd name="adj6" fmla="val -8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Mariánské Radčice</a:t>
            </a:r>
          </a:p>
        </p:txBody>
      </p:sp>
      <p:sp>
        <p:nvSpPr>
          <p:cNvPr id="13" name="Bublinový popisek: zahnutá čára se zvýrazněním 12">
            <a:extLst>
              <a:ext uri="{FF2B5EF4-FFF2-40B4-BE49-F238E27FC236}">
                <a16:creationId xmlns:a16="http://schemas.microsoft.com/office/drawing/2014/main" id="{F7F931EB-5FF4-404E-8536-FE653B4219F7}"/>
              </a:ext>
            </a:extLst>
          </p:cNvPr>
          <p:cNvSpPr/>
          <p:nvPr/>
        </p:nvSpPr>
        <p:spPr>
          <a:xfrm>
            <a:off x="8070775" y="5412536"/>
            <a:ext cx="2363971" cy="532336"/>
          </a:xfrm>
          <a:prstGeom prst="accentCallout2">
            <a:avLst>
              <a:gd name="adj1" fmla="val 6765"/>
              <a:gd name="adj2" fmla="val 99163"/>
              <a:gd name="adj3" fmla="val -63141"/>
              <a:gd name="adj4" fmla="val 97576"/>
              <a:gd name="adj5" fmla="val -352880"/>
              <a:gd name="adj6" fmla="val 57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Suchdol nad Odrou</a:t>
            </a:r>
          </a:p>
        </p:txBody>
      </p:sp>
      <p:sp>
        <p:nvSpPr>
          <p:cNvPr id="14" name="Bublinový popisek: zahnutá čára se zvýrazněním 13">
            <a:extLst>
              <a:ext uri="{FF2B5EF4-FFF2-40B4-BE49-F238E27FC236}">
                <a16:creationId xmlns:a16="http://schemas.microsoft.com/office/drawing/2014/main" id="{99334E93-BFE2-4597-AC26-7DF10A800279}"/>
              </a:ext>
            </a:extLst>
          </p:cNvPr>
          <p:cNvSpPr/>
          <p:nvPr/>
        </p:nvSpPr>
        <p:spPr>
          <a:xfrm>
            <a:off x="8248870" y="1762732"/>
            <a:ext cx="2363971" cy="532336"/>
          </a:xfrm>
          <a:prstGeom prst="accentCallout2">
            <a:avLst>
              <a:gd name="adj1" fmla="val 32731"/>
              <a:gd name="adj2" fmla="val -237"/>
              <a:gd name="adj3" fmla="val 18750"/>
              <a:gd name="adj4" fmla="val -16667"/>
              <a:gd name="adj5" fmla="val 190397"/>
              <a:gd name="adj6" fmla="val -52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Dymokury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79B565A-AFD6-48C9-ADD1-3873761DFFA4}"/>
              </a:ext>
            </a:extLst>
          </p:cNvPr>
          <p:cNvSpPr/>
          <p:nvPr/>
        </p:nvSpPr>
        <p:spPr>
          <a:xfrm>
            <a:off x="5476100" y="2295068"/>
            <a:ext cx="106325" cy="1207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93A37E4-F266-4DEA-A04B-ADBD1877E97E}"/>
              </a:ext>
            </a:extLst>
          </p:cNvPr>
          <p:cNvSpPr/>
          <p:nvPr/>
        </p:nvSpPr>
        <p:spPr>
          <a:xfrm>
            <a:off x="6888789" y="2745586"/>
            <a:ext cx="106325" cy="1207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C1385E2-11DF-4F2B-98DC-059419E97764}"/>
              </a:ext>
            </a:extLst>
          </p:cNvPr>
          <p:cNvSpPr/>
          <p:nvPr/>
        </p:nvSpPr>
        <p:spPr>
          <a:xfrm>
            <a:off x="9377692" y="3444124"/>
            <a:ext cx="106325" cy="12072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90B2D533-8B92-CC0A-FB4B-DCA14FCB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pilotní obce</a:t>
            </a:r>
          </a:p>
        </p:txBody>
      </p:sp>
    </p:spTree>
    <p:extLst>
      <p:ext uri="{BB962C8B-B14F-4D97-AF65-F5344CB8AC3E}">
        <p14:creationId xmlns:p14="http://schemas.microsoft.com/office/powerpoint/2010/main" val="11279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6C3E4-A6DE-43D5-A76B-A04F8AAA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nedostatky strategického plánování  </a:t>
            </a:r>
          </a:p>
        </p:txBody>
      </p:sp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63832EBD-12D4-9D09-8A17-824FAED0F1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3838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5356</TotalTime>
  <Words>2950</Words>
  <Application>Microsoft Office PowerPoint</Application>
  <PresentationFormat>Širokoúhlá obrazovka</PresentationFormat>
  <Paragraphs>527</Paragraphs>
  <Slides>43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Aptos</vt:lpstr>
      <vt:lpstr>Candara</vt:lpstr>
      <vt:lpstr>Corbel</vt:lpstr>
      <vt:lpstr>Wingdings 2</vt:lpstr>
      <vt:lpstr>Rámeček</vt:lpstr>
      <vt:lpstr>Neformální instituce ve strategickém plánování  </vt:lpstr>
      <vt:lpstr>Program</vt:lpstr>
      <vt:lpstr>09:30-10:00  Registrace</vt:lpstr>
      <vt:lpstr>10:00-10:15  Zahájení</vt:lpstr>
      <vt:lpstr>10:15-10:30  Projekt SPININ</vt:lpstr>
      <vt:lpstr>10:15-10:30  Projekt SPININ</vt:lpstr>
      <vt:lpstr>Cíl projektu </vt:lpstr>
      <vt:lpstr>Tři pilotní obce</vt:lpstr>
      <vt:lpstr>Reakce na nedostatky strategického plánování  </vt:lpstr>
      <vt:lpstr>Nedostatky strategického plánování II. </vt:lpstr>
      <vt:lpstr>Nedostatky strategického plánování III.</vt:lpstr>
      <vt:lpstr>Nedostatky strategického plánování IV.</vt:lpstr>
      <vt:lpstr>10:30-11:00  Inovativní pojetí strategického plánování</vt:lpstr>
      <vt:lpstr>Inovace přístupu</vt:lpstr>
      <vt:lpstr>Hlavní principy</vt:lpstr>
      <vt:lpstr>Klíčové neformální instituce             pro proces SP</vt:lpstr>
      <vt:lpstr>LOKÁLNÍ LEADERSHIP</vt:lpstr>
      <vt:lpstr>KOMUNITNÍ PLATFORMA</vt:lpstr>
      <vt:lpstr>KOMUNITNÍ KOORDINÁTOR</vt:lpstr>
      <vt:lpstr>EXTERNÍ OPONENTNÍ MECHANISMUS</vt:lpstr>
      <vt:lpstr>DIALOGICKÁ INTERGRACE SPOLEČENSTVÍ</vt:lpstr>
      <vt:lpstr>IMAGINACE</vt:lpstr>
      <vt:lpstr>HOLISTICKÁ ANALÝZA</vt:lpstr>
      <vt:lpstr>ABCD   Asset-based community development </vt:lpstr>
      <vt:lpstr>Fáze procesu </vt:lpstr>
      <vt:lpstr>Prezentace aplikace PowerPoint</vt:lpstr>
      <vt:lpstr>A co na to zpracovatel?</vt:lpstr>
      <vt:lpstr>Přínos individuálních rozhovorů </vt:lpstr>
      <vt:lpstr>Stanovení hodnot, formulace vize</vt:lpstr>
      <vt:lpstr>Osobní setkávání, moderní práce s veřejností</vt:lpstr>
      <vt:lpstr>Struktura výsledného dokumentu</vt:lpstr>
      <vt:lpstr>Limity užití postupů</vt:lpstr>
      <vt:lpstr>Rysy kvalitního strategického plánování</vt:lpstr>
      <vt:lpstr>11:00-11:30  Zkušenosti obcí</vt:lpstr>
      <vt:lpstr>11:30-12:30  Občerstvení a prohlídka kampusu</vt:lpstr>
      <vt:lpstr>12:30-13:30  Diskusní kulaté stoly</vt:lpstr>
      <vt:lpstr>Diskusní skupiny</vt:lpstr>
      <vt:lpstr>Tematické okruhy                   k diskusi</vt:lpstr>
      <vt:lpstr>Diskusní okruh 1:  Hodnoty, potenciál a imaginace</vt:lpstr>
      <vt:lpstr>Diskusní okruh 2:  Dialogická integrace společenství</vt:lpstr>
      <vt:lpstr>Diskusní okruh 3:  Lidé a udržitelnost modelu</vt:lpstr>
      <vt:lpstr>13:30-14:00  Shrnutí a závěry</vt:lpstr>
      <vt:lpstr>Děkujeme za příjemné setkání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Dozrál čas na proměnu strategického plánování rozvoje obcí</dc:title>
  <dc:creator>Tomáš Sýkora</dc:creator>
  <cp:lastModifiedBy>Marek Komárek</cp:lastModifiedBy>
  <cp:revision>74</cp:revision>
  <dcterms:created xsi:type="dcterms:W3CDTF">2024-07-22T10:53:37Z</dcterms:created>
  <dcterms:modified xsi:type="dcterms:W3CDTF">2025-09-18T11:12:57Z</dcterms:modified>
</cp:coreProperties>
</file>