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4" r:id="rId6"/>
    <p:sldId id="262" r:id="rId7"/>
    <p:sldId id="263" r:id="rId8"/>
    <p:sldId id="265" r:id="rId9"/>
    <p:sldId id="260" r:id="rId10"/>
    <p:sldId id="266" r:id="rId11"/>
    <p:sldId id="267" r:id="rId12"/>
    <p:sldId id="259" r:id="rId1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jF88iCEFbPx7eIkpMpOMcgc2ql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8FF"/>
    <a:srgbClr val="009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6B090C-97C8-411A-9150-BC40C4923600}">
  <a:tblStyle styleId="{3E6B090C-97C8-411A-9150-BC40C49236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5"/>
  </p:normalViewPr>
  <p:slideViewPr>
    <p:cSldViewPr snapToGrid="0">
      <p:cViewPr varScale="1">
        <p:scale>
          <a:sx n="80" d="100"/>
          <a:sy n="80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378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220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108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29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9635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075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35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552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jep.cz/cs/cat/kontaky/oddeleni-pro-vnejsi-vztahy" TargetMode="Externa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ujep.cz/en/contact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á">
  <p:cSld name="prazdná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 i="0" u="none" strike="noStrike" cap="none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 i="0" u="none" strike="noStrike" cap="none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abulka">
  <p:cSld name="1_Tabulka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Google Shape;86;p15"/>
          <p:cNvGraphicFramePr/>
          <p:nvPr/>
        </p:nvGraphicFramePr>
        <p:xfrm>
          <a:off x="288000" y="235101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{3E6B090C-97C8-411A-9150-BC40C4923600}</a:tableStyleId>
              </a:tblPr>
              <a:tblGrid>
                <a:gridCol w="588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Academic years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Numbers of Partener Institutions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Numbers of Interinstitutional Agreements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01/02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02/03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03/04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04/05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06/07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07/08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08/09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09/10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10/11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11/12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12/13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14/15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15/16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16/17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17/18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18/19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19/20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7" name="Google Shape;87;p15"/>
          <p:cNvSpPr txBox="1"/>
          <p:nvPr/>
        </p:nvSpPr>
        <p:spPr>
          <a:xfrm>
            <a:off x="833024" y="590455"/>
            <a:ext cx="12273376" cy="82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500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Snímek s tabulkou</a:t>
            </a:r>
            <a:endParaRPr sz="5500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288000" y="288000"/>
            <a:ext cx="431064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utoři">
  <p:cSld name="Autoři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>
            <a:spLocks noGrp="1"/>
          </p:cNvSpPr>
          <p:nvPr>
            <p:ph type="pic" idx="2"/>
          </p:nvPr>
        </p:nvSpPr>
        <p:spPr>
          <a:xfrm>
            <a:off x="1071125" y="2911475"/>
            <a:ext cx="4472426" cy="4535488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6191250" y="1561997"/>
            <a:ext cx="59055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646567"/>
              </a:buClr>
              <a:buSzPts val="6000"/>
              <a:buNone/>
              <a:defRPr sz="6000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288000" y="288000"/>
            <a:ext cx="50307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3"/>
          </p:nvPr>
        </p:nvSpPr>
        <p:spPr>
          <a:xfrm>
            <a:off x="1120775" y="7704085"/>
            <a:ext cx="4267200" cy="118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4"/>
          </p:nvPr>
        </p:nvSpPr>
        <p:spPr>
          <a:xfrm>
            <a:off x="7010500" y="7703466"/>
            <a:ext cx="4267200" cy="118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5"/>
          </p:nvPr>
        </p:nvSpPr>
        <p:spPr>
          <a:xfrm>
            <a:off x="12949676" y="7703466"/>
            <a:ext cx="4267200" cy="118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>
            <a:spLocks noGrp="1"/>
          </p:cNvSpPr>
          <p:nvPr>
            <p:ph type="pic" idx="6"/>
          </p:nvPr>
        </p:nvSpPr>
        <p:spPr>
          <a:xfrm>
            <a:off x="6907787" y="2911475"/>
            <a:ext cx="4472426" cy="4535488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6"/>
          <p:cNvSpPr>
            <a:spLocks noGrp="1"/>
          </p:cNvSpPr>
          <p:nvPr>
            <p:ph type="pic" idx="7"/>
          </p:nvPr>
        </p:nvSpPr>
        <p:spPr>
          <a:xfrm>
            <a:off x="12847063" y="2875756"/>
            <a:ext cx="4472426" cy="45354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ozdělení 2">
  <p:cSld name="1_Rozdělení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1528187" y="4237467"/>
            <a:ext cx="3998999" cy="69995"/>
          </a:xfrm>
          <a:prstGeom prst="rect">
            <a:avLst/>
          </a:pr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7169906" y="4237469"/>
            <a:ext cx="3998999" cy="69995"/>
          </a:xfrm>
          <a:prstGeom prst="rect">
            <a:avLst/>
          </a:pr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12760817" y="4237468"/>
            <a:ext cx="3998998" cy="69995"/>
          </a:xfrm>
          <a:prstGeom prst="rect">
            <a:avLst/>
          </a:pr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1228725" y="2798762"/>
            <a:ext cx="4597400" cy="136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2"/>
          </p:nvPr>
        </p:nvSpPr>
        <p:spPr>
          <a:xfrm>
            <a:off x="6870705" y="2798761"/>
            <a:ext cx="4597400" cy="136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3"/>
          </p:nvPr>
        </p:nvSpPr>
        <p:spPr>
          <a:xfrm>
            <a:off x="12295104" y="2798760"/>
            <a:ext cx="4597400" cy="136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4"/>
          </p:nvPr>
        </p:nvSpPr>
        <p:spPr>
          <a:xfrm>
            <a:off x="877888" y="935833"/>
            <a:ext cx="9274175" cy="99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646567"/>
              </a:buClr>
              <a:buSzPts val="6000"/>
              <a:buNone/>
              <a:defRPr sz="6000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5"/>
          </p:nvPr>
        </p:nvSpPr>
        <p:spPr>
          <a:xfrm>
            <a:off x="1227140" y="4707751"/>
            <a:ext cx="4608229" cy="473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6"/>
          </p:nvPr>
        </p:nvSpPr>
        <p:spPr>
          <a:xfrm>
            <a:off x="6834098" y="4707751"/>
            <a:ext cx="4634008" cy="473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7"/>
          </p:nvPr>
        </p:nvSpPr>
        <p:spPr>
          <a:xfrm>
            <a:off x="12335883" y="4707751"/>
            <a:ext cx="4596655" cy="473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fy 2">
  <p:cSld name="Grafy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288000" y="288000"/>
            <a:ext cx="50307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8"/>
          <p:cNvSpPr>
            <a:spLocks noGrp="1"/>
          </p:cNvSpPr>
          <p:nvPr>
            <p:ph type="chart" idx="2"/>
          </p:nvPr>
        </p:nvSpPr>
        <p:spPr>
          <a:xfrm>
            <a:off x="9560928" y="2434571"/>
            <a:ext cx="7200000" cy="714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877888" y="935833"/>
            <a:ext cx="9274175" cy="99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646567"/>
              </a:buClr>
              <a:buSzPts val="6000"/>
              <a:buNone/>
              <a:defRPr sz="6000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>
            <a:spLocks noGrp="1"/>
          </p:cNvSpPr>
          <p:nvPr>
            <p:ph type="chart" idx="3"/>
          </p:nvPr>
        </p:nvSpPr>
        <p:spPr>
          <a:xfrm>
            <a:off x="1295928" y="2406650"/>
            <a:ext cx="7200000" cy="717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9560928" y="2378356"/>
            <a:ext cx="7200000" cy="7200000"/>
          </a:xfrm>
          <a:prstGeom prst="rect">
            <a:avLst/>
          </a:prstGeom>
          <a:noFill/>
          <a:ln w="127000" cap="flat" cmpd="sng">
            <a:solidFill>
              <a:srgbClr val="6D1F8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1295928" y="2378356"/>
            <a:ext cx="7200000" cy="7200000"/>
          </a:xfrm>
          <a:prstGeom prst="rect">
            <a:avLst/>
          </a:prstGeom>
          <a:noFill/>
          <a:ln w="127000" cap="flat" cmpd="sng">
            <a:solidFill>
              <a:srgbClr val="6D1F8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Pouze nadpis">
  <p:cSld name="5_Pouze nadpi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/>
        </p:nvSpPr>
        <p:spPr>
          <a:xfrm>
            <a:off x="288000" y="288000"/>
            <a:ext cx="431064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9" descr="Obsah obrázku osoba, mladý, usmívající se, košile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0266" y="1113814"/>
            <a:ext cx="3365142" cy="224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 descr="Obsah obrázku muž, osoba, brýle, držení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0659" y="-153000"/>
            <a:ext cx="2339576" cy="351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 descr="Obsah obrázku muž, osoba, držení, stojící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7499" y="1496009"/>
            <a:ext cx="2339576" cy="351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 descr="Obsah obrázku osoba, interiér, žena, držení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60875" y="-153000"/>
            <a:ext cx="2339576" cy="351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 descr="Obsah obrázku osoba, držení, interiér, fialová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00451" y="1496009"/>
            <a:ext cx="2341331" cy="351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 descr="Obsah obrázku muž, osoba, vázanka, interiér&#10;&#10;Popis byl vytvořen automatick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241782" y="-153000"/>
            <a:ext cx="3414103" cy="3048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 descr="Obsah obrázku osoba, oblečení, exteriér, držení&#10;&#10;Popis byl vytvořen automatick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40220" y="3357242"/>
            <a:ext cx="3365142" cy="224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 descr="Obsah obrázku osoba, oblečení, usmívající se, žena&#10;&#10;Popis byl vytvořen automatick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05362" y="4982622"/>
            <a:ext cx="3455513" cy="23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 descr="Obsah obrázku osoba, interiér, žena, držení&#10;&#10;Popis byl vytvořen automatick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560875" y="3357242"/>
            <a:ext cx="2339576" cy="351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 descr="Obsah obrázku osoba, oblečení, držení, stojící&#10;&#10;Popis byl vytvořen automatick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900451" y="5006251"/>
            <a:ext cx="3414103" cy="227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 descr="Obsah obrázku osoba, interiér, muž, košile&#10;&#10;Popis byl vytvořen automaticky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314554" y="2895306"/>
            <a:ext cx="3414103" cy="3048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 descr="Obsah obrázku muž, osoba, interiér, košile&#10;&#10;Popis byl vytvořen automaticky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870536" y="7218117"/>
            <a:ext cx="3455513" cy="308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 descr="Obsah obrázku osoba, interiér, muž, pózování&#10;&#10;Popis byl vytvořen automaticky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994547" y="7262668"/>
            <a:ext cx="3414104" cy="304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 descr="Obsah obrázku osoba, oblečení, interiér, žena&#10;&#10;Popis byl vytvořen automaticky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166819" y="7234156"/>
            <a:ext cx="3411111" cy="3045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/>
          <p:nvPr/>
        </p:nvSpPr>
        <p:spPr>
          <a:xfrm>
            <a:off x="-73024" y="-509834"/>
            <a:ext cx="18348465" cy="11485982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9" descr="Obsah obrázku kreslení, hodiny&#10;&#10;Popis byl vytvořen automaticky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3390870" y="319076"/>
            <a:ext cx="4394090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2314047" y="2795259"/>
            <a:ext cx="13574321" cy="436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7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happy to establish  cooperation with other partners, and to improve the mutual possibilities for students in their search for a perfect study destination.</a:t>
            </a: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Pouze nadpis">
  <p:cSld name="4_Pouze nadpi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012"/>
            <a:ext cx="18302244" cy="102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/>
          <p:nvPr/>
        </p:nvSpPr>
        <p:spPr>
          <a:xfrm>
            <a:off x="-19515" y="-603497"/>
            <a:ext cx="18348465" cy="11485982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2356839" y="2176115"/>
            <a:ext cx="13574321" cy="348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7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always looking for new partners to cooperate with in science, research and mutual study programmes.</a:t>
            </a: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288000" y="288000"/>
            <a:ext cx="431064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>
            <a:hlinkClick r:id="rId3"/>
          </p:cNvPr>
          <p:cNvSpPr/>
          <p:nvPr/>
        </p:nvSpPr>
        <p:spPr>
          <a:xfrm>
            <a:off x="5039543" y="6478514"/>
            <a:ext cx="8208912" cy="1632371"/>
          </a:xfrm>
          <a:prstGeom prst="rect">
            <a:avLst/>
          </a:pr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AM INTERESTED IN COOPERATION</a:t>
            </a:r>
            <a:endParaRPr sz="40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0" descr="Kurz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37257" y="7472368"/>
            <a:ext cx="2098327" cy="209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33119" y="391084"/>
            <a:ext cx="4351841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oddílu" type="secHead">
  <p:cSld name="SECTION_HEADER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va obsahy" type="twoObj">
  <p:cSld name="TWO_OBJEC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á bez Loga">
  <p:cSld name="Prazdná bez Loga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rovnání" type="twoTxTwoObj">
  <p:cSld name="TWO_OBJECTS_WITH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2" name="Google Shape;182;p25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Jenom nadpis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8" name="Google Shape;188;p26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ázdný" typ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93" name="Google Shape;193;p27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01" name="Google Shape;201;p28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9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09" name="Google Shape;209;p29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dpis a svislý text" type="vertTx">
  <p:cSld name="VERTICAL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8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16" name="Google Shape;216;p30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vislý nadpis a text" type="vertTitleAndTx">
  <p:cSld name="VERTICAL_TITLE_AND_VERTICAL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 rot="5400000">
            <a:off x="10700147" y="2934892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body" idx="1"/>
          </p:nvPr>
        </p:nvSpPr>
        <p:spPr>
          <a:xfrm rot="5400000">
            <a:off x="2699146" y="-894158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23" name="Google Shape;223;p31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Úvodní snímek">
  <p:cSld name="1_Úvodní sníme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/>
          <p:nvPr/>
        </p:nvSpPr>
        <p:spPr>
          <a:xfrm>
            <a:off x="3583" y="-473124"/>
            <a:ext cx="18348465" cy="11485982"/>
          </a:xfrm>
          <a:prstGeom prst="rect">
            <a:avLst/>
          </a:prstGeom>
          <a:gradFill>
            <a:gsLst>
              <a:gs pos="0">
                <a:srgbClr val="000000">
                  <a:alpha val="9803"/>
                </a:srgbClr>
              </a:gs>
              <a:gs pos="100000">
                <a:srgbClr val="000000">
                  <a:alpha val="8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28377" y="373081"/>
            <a:ext cx="5463024" cy="10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/>
          <p:nvPr/>
        </p:nvSpPr>
        <p:spPr>
          <a:xfrm>
            <a:off x="1499351" y="1399084"/>
            <a:ext cx="13774516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575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cs-CZ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Jan Evangelista Purkyně University</a:t>
            </a:r>
            <a:br>
              <a:rPr lang="cs-CZ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Ústí nad Labem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8"/>
          <p:cNvSpPr txBox="1"/>
          <p:nvPr/>
        </p:nvSpPr>
        <p:spPr>
          <a:xfrm>
            <a:off x="1499351" y="3299408"/>
            <a:ext cx="12707716" cy="1592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9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1"/>
              <a:buFont typeface="Arial"/>
              <a:buNone/>
            </a:pPr>
            <a:r>
              <a:rPr lang="cs-CZ" sz="100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Czech Republic</a:t>
            </a:r>
            <a:endParaRPr/>
          </a:p>
        </p:txBody>
      </p:sp>
      <p:sp>
        <p:nvSpPr>
          <p:cNvPr id="25" name="Google Shape;25;p8"/>
          <p:cNvSpPr txBox="1"/>
          <p:nvPr/>
        </p:nvSpPr>
        <p:spPr>
          <a:xfrm>
            <a:off x="1499351" y="7303740"/>
            <a:ext cx="10584607" cy="108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marR="0" lvl="0" indent="-228600" algn="l" rtl="0">
              <a:lnSpc>
                <a:spcPct val="1399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1"/>
              <a:buFont typeface="Arial"/>
              <a:buNone/>
            </a:pPr>
            <a:r>
              <a:rPr lang="cs-CZ" sz="28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Presenter:</a:t>
            </a:r>
            <a:endParaRPr sz="2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3995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1"/>
              <a:buFont typeface="Arial"/>
              <a:buNone/>
            </a:pPr>
            <a:r>
              <a:rPr lang="cs-CZ" sz="28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 name and titles</a:t>
            </a:r>
            <a:endParaRPr sz="2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Úvodní snímek">
  <p:cSld name="2_Úvodní sníme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/>
          <p:nvPr/>
        </p:nvSpPr>
        <p:spPr>
          <a:xfrm>
            <a:off x="0" y="-455475"/>
            <a:ext cx="18348465" cy="11485982"/>
          </a:xfrm>
          <a:prstGeom prst="rect">
            <a:avLst/>
          </a:prstGeom>
          <a:gradFill>
            <a:gsLst>
              <a:gs pos="0">
                <a:srgbClr val="000000">
                  <a:alpha val="9803"/>
                </a:srgbClr>
              </a:gs>
              <a:gs pos="100000">
                <a:srgbClr val="000000">
                  <a:alpha val="8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28377" y="373081"/>
            <a:ext cx="5463024" cy="10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/>
          <p:nvPr/>
        </p:nvSpPr>
        <p:spPr>
          <a:xfrm>
            <a:off x="1499351" y="1399084"/>
            <a:ext cx="13774516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575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cs-CZ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Jan Evangelista Purkyně University</a:t>
            </a:r>
            <a:br>
              <a:rPr lang="cs-CZ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Ústí nad Labem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9"/>
          <p:cNvSpPr txBox="1"/>
          <p:nvPr/>
        </p:nvSpPr>
        <p:spPr>
          <a:xfrm>
            <a:off x="1499351" y="3299408"/>
            <a:ext cx="12707716" cy="1592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9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1"/>
              <a:buFont typeface="Arial"/>
              <a:buNone/>
            </a:pPr>
            <a:r>
              <a:rPr lang="cs-CZ" sz="100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Czech Republic</a:t>
            </a:r>
            <a:endParaRPr/>
          </a:p>
        </p:txBody>
      </p:sp>
      <p:sp>
        <p:nvSpPr>
          <p:cNvPr id="32" name="Google Shape;32;p9"/>
          <p:cNvSpPr txBox="1"/>
          <p:nvPr/>
        </p:nvSpPr>
        <p:spPr>
          <a:xfrm>
            <a:off x="1499351" y="7303740"/>
            <a:ext cx="10584607" cy="108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marR="0" lvl="0" indent="-228600" algn="l" rtl="0">
              <a:lnSpc>
                <a:spcPct val="1399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1"/>
              <a:buFont typeface="Arial"/>
              <a:buNone/>
            </a:pPr>
            <a:r>
              <a:rPr lang="cs-CZ" sz="28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Presenter:</a:t>
            </a:r>
            <a:endParaRPr sz="2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3995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1"/>
              <a:buFont typeface="Arial"/>
              <a:buNone/>
            </a:pPr>
            <a:r>
              <a:rPr lang="cs-CZ" sz="28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 name and titles</a:t>
            </a:r>
            <a:endParaRPr sz="2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9"/>
          <p:cNvSpPr txBox="1"/>
          <p:nvPr/>
        </p:nvSpPr>
        <p:spPr>
          <a:xfrm>
            <a:off x="13104443" y="7998185"/>
            <a:ext cx="4752527" cy="45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www.ujep.cz/en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Časová osa">
  <p:cSld name="1_Časová osa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/>
        </p:nvSpPr>
        <p:spPr>
          <a:xfrm rot="10800000">
            <a:off x="8855203" y="5143500"/>
            <a:ext cx="577593" cy="500195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</p:sp>
      <p:pic>
        <p:nvPicPr>
          <p:cNvPr id="36" name="Google Shape;36;p10"/>
          <p:cNvPicPr preferRelativeResize="0"/>
          <p:nvPr/>
        </p:nvPicPr>
        <p:blipFill rotWithShape="1">
          <a:blip r:embed="rId2">
            <a:alphaModFix/>
          </a:blip>
          <a:srcRect t="24196" b="11520"/>
          <a:stretch/>
        </p:blipFill>
        <p:spPr>
          <a:xfrm>
            <a:off x="-29457" y="-1175414"/>
            <a:ext cx="18348465" cy="631891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/>
          <p:nvPr/>
        </p:nvSpPr>
        <p:spPr>
          <a:xfrm>
            <a:off x="-29457" y="-1175414"/>
            <a:ext cx="18348465" cy="6279467"/>
          </a:xfrm>
          <a:prstGeom prst="rect">
            <a:avLst/>
          </a:prstGeom>
          <a:gradFill>
            <a:gsLst>
              <a:gs pos="0">
                <a:srgbClr val="FFFFFF">
                  <a:alpha val="29803"/>
                </a:srgbClr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102B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/>
          <p:nvPr/>
        </p:nvSpPr>
        <p:spPr>
          <a:xfrm>
            <a:off x="1028700" y="2976199"/>
            <a:ext cx="16232153" cy="51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/>
          <p:nvPr/>
        </p:nvSpPr>
        <p:spPr>
          <a:xfrm>
            <a:off x="-346326" y="5104053"/>
            <a:ext cx="19110052" cy="78895"/>
          </a:xfrm>
          <a:prstGeom prst="rect">
            <a:avLst/>
          </a:pr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0"/>
          <p:cNvSpPr txBox="1"/>
          <p:nvPr/>
        </p:nvSpPr>
        <p:spPr>
          <a:xfrm>
            <a:off x="288000" y="288000"/>
            <a:ext cx="50307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F2F0F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F2F0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743472" y="1467292"/>
            <a:ext cx="16517381" cy="99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2"/>
          </p:nvPr>
        </p:nvSpPr>
        <p:spPr>
          <a:xfrm>
            <a:off x="807650" y="6012120"/>
            <a:ext cx="16632452" cy="360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3"/>
          </p:nvPr>
        </p:nvSpPr>
        <p:spPr>
          <a:xfrm>
            <a:off x="1562149" y="2620870"/>
            <a:ext cx="15232062" cy="209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marL="914400" lvl="1" indent="-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191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0005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ozdělení">
  <p:cSld name="Rozdělení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006184" y="5931003"/>
            <a:ext cx="5792788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11377596" y="5931003"/>
            <a:ext cx="5792788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3"/>
          </p:nvPr>
        </p:nvSpPr>
        <p:spPr>
          <a:xfrm>
            <a:off x="11377596" y="2879350"/>
            <a:ext cx="5792788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4"/>
          </p:nvPr>
        </p:nvSpPr>
        <p:spPr>
          <a:xfrm>
            <a:off x="2983633" y="2879986"/>
            <a:ext cx="5792788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/>
          <p:nvPr/>
        </p:nvSpPr>
        <p:spPr>
          <a:xfrm>
            <a:off x="1028701" y="2956722"/>
            <a:ext cx="1671007" cy="1671007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0" y="1913890"/>
                </a:lnTo>
                <a:lnTo>
                  <a:pt x="1913890" y="1913890"/>
                </a:lnTo>
                <a:lnTo>
                  <a:pt x="1913890" y="0"/>
                </a:lnTo>
                <a:lnTo>
                  <a:pt x="0" y="0"/>
                </a:lnTo>
                <a:close/>
                <a:moveTo>
                  <a:pt x="1852930" y="1852930"/>
                </a:moveTo>
                <a:lnTo>
                  <a:pt x="59690" y="1852930"/>
                </a:lnTo>
                <a:lnTo>
                  <a:pt x="59690" y="59690"/>
                </a:lnTo>
                <a:lnTo>
                  <a:pt x="1852930" y="59690"/>
                </a:lnTo>
                <a:lnTo>
                  <a:pt x="1852930" y="1852930"/>
                </a:lnTo>
                <a:close/>
              </a:path>
            </a:pathLst>
          </a:cu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</p:sp>
      <p:sp>
        <p:nvSpPr>
          <p:cNvPr id="50" name="Google Shape;50;p11"/>
          <p:cNvSpPr txBox="1"/>
          <p:nvPr/>
        </p:nvSpPr>
        <p:spPr>
          <a:xfrm>
            <a:off x="1554460" y="3063563"/>
            <a:ext cx="894528" cy="147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1" name="Google Shape;51;p11"/>
          <p:cNvSpPr/>
          <p:nvPr/>
        </p:nvSpPr>
        <p:spPr>
          <a:xfrm>
            <a:off x="9400113" y="2956722"/>
            <a:ext cx="1671007" cy="1671007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0" y="1913890"/>
                </a:lnTo>
                <a:lnTo>
                  <a:pt x="1913890" y="1913890"/>
                </a:lnTo>
                <a:lnTo>
                  <a:pt x="1913890" y="0"/>
                </a:lnTo>
                <a:lnTo>
                  <a:pt x="0" y="0"/>
                </a:lnTo>
                <a:close/>
                <a:moveTo>
                  <a:pt x="1852930" y="1852930"/>
                </a:moveTo>
                <a:lnTo>
                  <a:pt x="59690" y="1852930"/>
                </a:lnTo>
                <a:lnTo>
                  <a:pt x="59690" y="59690"/>
                </a:lnTo>
                <a:lnTo>
                  <a:pt x="1852930" y="59690"/>
                </a:lnTo>
                <a:lnTo>
                  <a:pt x="1852930" y="1852930"/>
                </a:lnTo>
                <a:close/>
              </a:path>
            </a:pathLst>
          </a:cu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</p:sp>
      <p:sp>
        <p:nvSpPr>
          <p:cNvPr id="52" name="Google Shape;52;p11"/>
          <p:cNvSpPr txBox="1"/>
          <p:nvPr/>
        </p:nvSpPr>
        <p:spPr>
          <a:xfrm>
            <a:off x="9925872" y="3063563"/>
            <a:ext cx="894528" cy="147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3" name="Google Shape;53;p11"/>
          <p:cNvSpPr/>
          <p:nvPr/>
        </p:nvSpPr>
        <p:spPr>
          <a:xfrm>
            <a:off x="1028701" y="6008376"/>
            <a:ext cx="1671007" cy="1671007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0" y="1913890"/>
                </a:lnTo>
                <a:lnTo>
                  <a:pt x="1913890" y="1913890"/>
                </a:lnTo>
                <a:lnTo>
                  <a:pt x="1913890" y="0"/>
                </a:lnTo>
                <a:lnTo>
                  <a:pt x="0" y="0"/>
                </a:lnTo>
                <a:close/>
                <a:moveTo>
                  <a:pt x="1852930" y="1852930"/>
                </a:moveTo>
                <a:lnTo>
                  <a:pt x="59690" y="1852930"/>
                </a:lnTo>
                <a:lnTo>
                  <a:pt x="59690" y="59690"/>
                </a:lnTo>
                <a:lnTo>
                  <a:pt x="1852930" y="59690"/>
                </a:lnTo>
                <a:lnTo>
                  <a:pt x="1852930" y="1852930"/>
                </a:lnTo>
                <a:close/>
              </a:path>
            </a:pathLst>
          </a:cu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</p:sp>
      <p:sp>
        <p:nvSpPr>
          <p:cNvPr id="54" name="Google Shape;54;p11"/>
          <p:cNvSpPr txBox="1"/>
          <p:nvPr/>
        </p:nvSpPr>
        <p:spPr>
          <a:xfrm>
            <a:off x="1554460" y="6115217"/>
            <a:ext cx="894528" cy="147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9400113" y="6008376"/>
            <a:ext cx="1671007" cy="1671007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0" y="1913890"/>
                </a:lnTo>
                <a:lnTo>
                  <a:pt x="1913890" y="1913890"/>
                </a:lnTo>
                <a:lnTo>
                  <a:pt x="1913890" y="0"/>
                </a:lnTo>
                <a:lnTo>
                  <a:pt x="0" y="0"/>
                </a:lnTo>
                <a:close/>
                <a:moveTo>
                  <a:pt x="1852930" y="1852930"/>
                </a:moveTo>
                <a:lnTo>
                  <a:pt x="59690" y="1852930"/>
                </a:lnTo>
                <a:lnTo>
                  <a:pt x="59690" y="59690"/>
                </a:lnTo>
                <a:lnTo>
                  <a:pt x="1852930" y="59690"/>
                </a:lnTo>
                <a:lnTo>
                  <a:pt x="1852930" y="1852930"/>
                </a:lnTo>
                <a:close/>
              </a:path>
            </a:pathLst>
          </a:cu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</p:sp>
      <p:sp>
        <p:nvSpPr>
          <p:cNvPr id="56" name="Google Shape;56;p11"/>
          <p:cNvSpPr txBox="1"/>
          <p:nvPr/>
        </p:nvSpPr>
        <p:spPr>
          <a:xfrm>
            <a:off x="9925872" y="6115217"/>
            <a:ext cx="894528" cy="147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7" name="Google Shape;57;p11"/>
          <p:cNvSpPr txBox="1"/>
          <p:nvPr/>
        </p:nvSpPr>
        <p:spPr>
          <a:xfrm>
            <a:off x="288000" y="288000"/>
            <a:ext cx="50307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5"/>
          </p:nvPr>
        </p:nvSpPr>
        <p:spPr>
          <a:xfrm>
            <a:off x="743472" y="505751"/>
            <a:ext cx="9274175" cy="99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646567"/>
              </a:buClr>
              <a:buSzPts val="6000"/>
              <a:buNone/>
              <a:defRPr sz="6000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6"/>
          </p:nvPr>
        </p:nvSpPr>
        <p:spPr>
          <a:xfrm>
            <a:off x="3095950" y="3610926"/>
            <a:ext cx="5815014" cy="153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7"/>
          </p:nvPr>
        </p:nvSpPr>
        <p:spPr>
          <a:xfrm>
            <a:off x="11467363" y="3610926"/>
            <a:ext cx="5815014" cy="153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8"/>
          </p:nvPr>
        </p:nvSpPr>
        <p:spPr>
          <a:xfrm>
            <a:off x="3095950" y="6664494"/>
            <a:ext cx="5815014" cy="153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9"/>
          </p:nvPr>
        </p:nvSpPr>
        <p:spPr>
          <a:xfrm>
            <a:off x="11467363" y="6664494"/>
            <a:ext cx="5815014" cy="153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fy">
  <p:cSld name="Graf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596261" y="7673975"/>
            <a:ext cx="519906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12112800" y="7673975"/>
            <a:ext cx="519906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>
            <a:spLocks noGrp="1"/>
          </p:cNvSpPr>
          <p:nvPr>
            <p:ph type="chart" idx="3"/>
          </p:nvPr>
        </p:nvSpPr>
        <p:spPr>
          <a:xfrm>
            <a:off x="12438237" y="3127375"/>
            <a:ext cx="4518025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4"/>
          </p:nvPr>
        </p:nvSpPr>
        <p:spPr>
          <a:xfrm>
            <a:off x="1079104" y="7673975"/>
            <a:ext cx="519906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>
            <a:spLocks noGrp="1"/>
          </p:cNvSpPr>
          <p:nvPr>
            <p:ph type="chart" idx="5"/>
          </p:nvPr>
        </p:nvSpPr>
        <p:spPr>
          <a:xfrm>
            <a:off x="1404541" y="3127375"/>
            <a:ext cx="4518025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6"/>
          </p:nvPr>
        </p:nvSpPr>
        <p:spPr>
          <a:xfrm>
            <a:off x="743472" y="505751"/>
            <a:ext cx="9274175" cy="99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646567"/>
              </a:buClr>
              <a:buSzPts val="6000"/>
              <a:buNone/>
              <a:defRPr sz="6000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288000" y="288000"/>
            <a:ext cx="50307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>
            <a:spLocks noGrp="1"/>
          </p:cNvSpPr>
          <p:nvPr>
            <p:ph type="chart" idx="7"/>
          </p:nvPr>
        </p:nvSpPr>
        <p:spPr>
          <a:xfrm>
            <a:off x="6921698" y="3127375"/>
            <a:ext cx="4518025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8"/>
          </p:nvPr>
        </p:nvSpPr>
        <p:spPr>
          <a:xfrm>
            <a:off x="1079104" y="8299450"/>
            <a:ext cx="5197475" cy="166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9"/>
          </p:nvPr>
        </p:nvSpPr>
        <p:spPr>
          <a:xfrm>
            <a:off x="6597848" y="8299450"/>
            <a:ext cx="5197475" cy="166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3"/>
          </p:nvPr>
        </p:nvSpPr>
        <p:spPr>
          <a:xfrm>
            <a:off x="12114387" y="8299450"/>
            <a:ext cx="5197475" cy="166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f">
  <p:cSld name="Graf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9753600" y="1696297"/>
            <a:ext cx="7200000" cy="7200000"/>
          </a:xfrm>
          <a:custGeom>
            <a:avLst/>
            <a:gdLst/>
            <a:ahLst/>
            <a:cxnLst/>
            <a:rect l="l" t="t" r="r" b="b"/>
            <a:pathLst>
              <a:path w="1856656" h="1862380" extrusionOk="0">
                <a:moveTo>
                  <a:pt x="0" y="0"/>
                </a:moveTo>
                <a:lnTo>
                  <a:pt x="0" y="1862380"/>
                </a:lnTo>
                <a:lnTo>
                  <a:pt x="1856656" y="1862380"/>
                </a:lnTo>
                <a:lnTo>
                  <a:pt x="1856656" y="0"/>
                </a:lnTo>
                <a:lnTo>
                  <a:pt x="0" y="0"/>
                </a:lnTo>
                <a:close/>
                <a:moveTo>
                  <a:pt x="1795696" y="1801420"/>
                </a:moveTo>
                <a:lnTo>
                  <a:pt x="59690" y="1801420"/>
                </a:lnTo>
                <a:lnTo>
                  <a:pt x="59690" y="59690"/>
                </a:lnTo>
                <a:lnTo>
                  <a:pt x="1795696" y="59690"/>
                </a:lnTo>
                <a:lnTo>
                  <a:pt x="1795696" y="1801420"/>
                </a:lnTo>
                <a:close/>
              </a:path>
            </a:pathLst>
          </a:custGeom>
          <a:noFill/>
          <a:ln w="127000" cap="flat" cmpd="sng">
            <a:solidFill>
              <a:srgbClr val="6D1F8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288000" y="288000"/>
            <a:ext cx="50307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743472" y="505751"/>
            <a:ext cx="9274175" cy="99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646567"/>
              </a:buClr>
              <a:buSzPts val="6000"/>
              <a:buNone/>
              <a:defRPr sz="6000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>
            <a:spLocks noGrp="1"/>
          </p:cNvSpPr>
          <p:nvPr>
            <p:ph type="chart" idx="2"/>
          </p:nvPr>
        </p:nvSpPr>
        <p:spPr>
          <a:xfrm>
            <a:off x="9936089" y="1903413"/>
            <a:ext cx="6840612" cy="684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3"/>
          </p:nvPr>
        </p:nvSpPr>
        <p:spPr>
          <a:xfrm>
            <a:off x="742950" y="4339828"/>
            <a:ext cx="8401050" cy="191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ulka">
  <p:cSld name="Tabulka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743472" y="505751"/>
            <a:ext cx="9274175" cy="99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646567"/>
              </a:buClr>
              <a:buSzPts val="6000"/>
              <a:buNone/>
              <a:defRPr sz="6000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tbl" idx="2"/>
          </p:nvPr>
        </p:nvSpPr>
        <p:spPr>
          <a:xfrm>
            <a:off x="287338" y="2351088"/>
            <a:ext cx="17641887" cy="72707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288000" y="288000"/>
            <a:ext cx="431064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5" name="Google Shape;15;p5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2557179" y="390972"/>
            <a:ext cx="5443805" cy="10081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hyperlink" Target="http://www.fse.ujep.cz/e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www.linkedin.com/company/fseujep/?viewAsMember=true" TargetMode="External"/><Relationship Id="rId7" Type="http://schemas.openxmlformats.org/officeDocument/2006/relationships/hyperlink" Target="https://www.facebook.com/FSE.UJEP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www.instagram.com/fseujep/?hl=cs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gif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jp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59350"/>
            <a:ext cx="19392900" cy="1204778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"/>
          <p:cNvSpPr/>
          <p:nvPr/>
        </p:nvSpPr>
        <p:spPr>
          <a:xfrm>
            <a:off x="0" y="-533400"/>
            <a:ext cx="19392900" cy="12121833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30000">
                <a:srgbClr val="FFFFFF">
                  <a:alpha val="89803"/>
                </a:srgbClr>
              </a:gs>
              <a:gs pos="100000">
                <a:srgbClr val="0094D3">
                  <a:alpha val="0"/>
                </a:srgbClr>
              </a:gs>
            </a:gsLst>
            <a:lin ang="9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1"/>
          <p:cNvGrpSpPr/>
          <p:nvPr/>
        </p:nvGrpSpPr>
        <p:grpSpPr>
          <a:xfrm>
            <a:off x="498468" y="1580672"/>
            <a:ext cx="17946683" cy="2489995"/>
            <a:chOff x="-16363146" y="-132547"/>
            <a:chExt cx="23928907" cy="3319994"/>
          </a:xfrm>
        </p:grpSpPr>
        <p:sp>
          <p:nvSpPr>
            <p:cNvPr id="231" name="Google Shape;231;p1"/>
            <p:cNvSpPr txBox="1"/>
            <p:nvPr/>
          </p:nvSpPr>
          <p:spPr>
            <a:xfrm>
              <a:off x="-16233836" y="-132547"/>
              <a:ext cx="23799597" cy="1819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665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Fakulta sociálně ekonomická</a:t>
              </a:r>
              <a:endPara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"/>
            <p:cNvSpPr txBox="1"/>
            <p:nvPr/>
          </p:nvSpPr>
          <p:spPr>
            <a:xfrm>
              <a:off x="-16363146" y="2448783"/>
              <a:ext cx="22099577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Univerzita Jana Evangelisty Purkyně University v Ústí nad Labem</a:t>
              </a:r>
              <a:endPara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-16363145" y="1906854"/>
              <a:ext cx="23313448" cy="101391"/>
            </a:xfrm>
            <a:prstGeom prst="rect">
              <a:avLst/>
            </a:prstGeom>
            <a:solidFill>
              <a:srgbClr val="0094D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1"/>
          <p:cNvSpPr txBox="1"/>
          <p:nvPr/>
        </p:nvSpPr>
        <p:spPr>
          <a:xfrm>
            <a:off x="217243" y="9255611"/>
            <a:ext cx="10584600" cy="60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marR="0" lvl="0" indent="-228600" algn="l" rtl="0">
              <a:lnSpc>
                <a:spcPct val="1399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1"/>
              <a:buFont typeface="Arial"/>
              <a:buNone/>
            </a:pPr>
            <a:r>
              <a:rPr lang="cs-CZ" sz="280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Prezentující: mjr. Mgr. Radim Pekař, UNOB</a:t>
            </a:r>
            <a:endParaRPr sz="280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"/>
          <p:cNvSpPr txBox="1"/>
          <p:nvPr/>
        </p:nvSpPr>
        <p:spPr>
          <a:xfrm>
            <a:off x="13231030" y="9258073"/>
            <a:ext cx="4752527" cy="45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www.fse.ujep.cz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31030" y="-56018"/>
            <a:ext cx="4273199" cy="163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443" y="7147473"/>
            <a:ext cx="1842951" cy="179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"/>
          <p:cNvSpPr/>
          <p:nvPr/>
        </p:nvSpPr>
        <p:spPr>
          <a:xfrm>
            <a:off x="0" y="751013"/>
            <a:ext cx="10099341" cy="1224137"/>
          </a:xfrm>
          <a:prstGeom prst="rect">
            <a:avLst/>
          </a:prstGeom>
          <a:solidFill>
            <a:srgbClr val="0095C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"/>
          <p:cNvSpPr txBox="1"/>
          <p:nvPr/>
        </p:nvSpPr>
        <p:spPr>
          <a:xfrm>
            <a:off x="215007" y="895030"/>
            <a:ext cx="9884335" cy="89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Metodika/e-learning: psychologická část </a:t>
            </a: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2653" y="342553"/>
            <a:ext cx="4273199" cy="16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9;p2">
            <a:extLst>
              <a:ext uri="{FF2B5EF4-FFF2-40B4-BE49-F238E27FC236}">
                <a16:creationId xmlns:a16="http://schemas.microsoft.com/office/drawing/2014/main" id="{DF16F473-E77F-B71F-B927-1738111D81D2}"/>
              </a:ext>
            </a:extLst>
          </p:cNvPr>
          <p:cNvSpPr txBox="1"/>
          <p:nvPr/>
        </p:nvSpPr>
        <p:spPr>
          <a:xfrm>
            <a:off x="884163" y="2510222"/>
            <a:ext cx="16148243" cy="606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PSYCHOHYGIENA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téma často nesprávně redukované pouze na relaxační techniky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dirty="0"/>
              <a:t>relaxační techniky (podobně jako mytí rukou) = viditelná, ale malá část tématu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dirty="0"/>
              <a:t>Svoji (psycho)hygienickou komponentu má všechno, co v životě děláme!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2320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"/>
          <p:cNvSpPr/>
          <p:nvPr/>
        </p:nvSpPr>
        <p:spPr>
          <a:xfrm>
            <a:off x="0" y="751013"/>
            <a:ext cx="10099341" cy="1224137"/>
          </a:xfrm>
          <a:prstGeom prst="rect">
            <a:avLst/>
          </a:prstGeom>
          <a:solidFill>
            <a:srgbClr val="0095C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"/>
          <p:cNvSpPr txBox="1"/>
          <p:nvPr/>
        </p:nvSpPr>
        <p:spPr>
          <a:xfrm>
            <a:off x="215007" y="895030"/>
            <a:ext cx="9884335" cy="89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Metodika/e-learning: psychologická část </a:t>
            </a: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2653" y="342553"/>
            <a:ext cx="4273199" cy="16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9;p2">
            <a:extLst>
              <a:ext uri="{FF2B5EF4-FFF2-40B4-BE49-F238E27FC236}">
                <a16:creationId xmlns:a16="http://schemas.microsoft.com/office/drawing/2014/main" id="{DF16F473-E77F-B71F-B927-1738111D81D2}"/>
              </a:ext>
            </a:extLst>
          </p:cNvPr>
          <p:cNvSpPr txBox="1"/>
          <p:nvPr/>
        </p:nvSpPr>
        <p:spPr>
          <a:xfrm>
            <a:off x="884163" y="2510222"/>
            <a:ext cx="16148243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PSYCHOHYGIENA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doporučení pro pomáhající profese: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dirty="0"/>
              <a:t>Nebrat si více zodpovědnosti, než kolik jí na nás skutečně leží.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9788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4458" y="7241330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5333" y="1973476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29895" y="4503322"/>
            <a:ext cx="180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"/>
          <p:cNvSpPr txBox="1"/>
          <p:nvPr/>
        </p:nvSpPr>
        <p:spPr>
          <a:xfrm>
            <a:off x="1929509" y="4953370"/>
            <a:ext cx="6768752" cy="89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1">
              <a:solidFill>
                <a:srgbClr val="0095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 txBox="1"/>
          <p:nvPr/>
        </p:nvSpPr>
        <p:spPr>
          <a:xfrm>
            <a:off x="12801215" y="2642542"/>
            <a:ext cx="4962304" cy="7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CF"/>
              </a:buClr>
              <a:buSzPts val="2500"/>
              <a:buFont typeface="Arial"/>
              <a:buNone/>
            </a:pPr>
            <a:r>
              <a:rPr lang="cs-CZ" sz="2500" b="1">
                <a:solidFill>
                  <a:srgbClr val="0095CF"/>
                </a:solidFill>
                <a:latin typeface="Arial"/>
                <a:ea typeface="Arial"/>
                <a:cs typeface="Arial"/>
                <a:sym typeface="Arial"/>
              </a:rPr>
              <a:t>@fseujep</a:t>
            </a:r>
            <a:endParaRPr sz="2500" b="1">
              <a:solidFill>
                <a:srgbClr val="0095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"/>
          <p:cNvSpPr txBox="1"/>
          <p:nvPr/>
        </p:nvSpPr>
        <p:spPr>
          <a:xfrm>
            <a:off x="12801215" y="5143500"/>
            <a:ext cx="4962304" cy="7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CF"/>
              </a:buClr>
              <a:buSzPts val="2500"/>
              <a:buFont typeface="Arial"/>
              <a:buNone/>
            </a:pPr>
            <a:r>
              <a:rPr lang="cs-CZ" sz="2500" b="1">
                <a:solidFill>
                  <a:srgbClr val="0095CF"/>
                </a:solidFill>
                <a:latin typeface="Arial"/>
                <a:ea typeface="Arial"/>
                <a:cs typeface="Arial"/>
                <a:sym typeface="Arial"/>
              </a:rPr>
              <a:t>Fakulta sociálně ekonomická</a:t>
            </a:r>
            <a:endParaRPr/>
          </a:p>
        </p:txBody>
      </p:sp>
      <p:sp>
        <p:nvSpPr>
          <p:cNvPr id="270" name="Google Shape;270;p4"/>
          <p:cNvSpPr txBox="1"/>
          <p:nvPr/>
        </p:nvSpPr>
        <p:spPr>
          <a:xfrm>
            <a:off x="12801215" y="7979921"/>
            <a:ext cx="4962304" cy="7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CF"/>
              </a:buClr>
              <a:buSzPts val="2500"/>
              <a:buFont typeface="Arial"/>
              <a:buNone/>
            </a:pPr>
            <a:r>
              <a:rPr lang="cs-CZ" sz="2500" b="1">
                <a:solidFill>
                  <a:srgbClr val="0095CF"/>
                </a:solidFill>
                <a:latin typeface="Arial"/>
                <a:ea typeface="Arial"/>
                <a:cs typeface="Arial"/>
                <a:sym typeface="Arial"/>
              </a:rPr>
              <a:t>FSE UJEP</a:t>
            </a:r>
            <a:endParaRPr/>
          </a:p>
        </p:txBody>
      </p:sp>
      <p:pic>
        <p:nvPicPr>
          <p:cNvPr id="271" name="Google Shape;271;p4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270218" y="340879"/>
            <a:ext cx="4273199" cy="16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49;p2">
            <a:extLst>
              <a:ext uri="{FF2B5EF4-FFF2-40B4-BE49-F238E27FC236}">
                <a16:creationId xmlns:a16="http://schemas.microsoft.com/office/drawing/2014/main" id="{3226E5BA-195A-2C34-CF80-CF721EF67E4A}"/>
              </a:ext>
            </a:extLst>
          </p:cNvPr>
          <p:cNvSpPr txBox="1"/>
          <p:nvPr/>
        </p:nvSpPr>
        <p:spPr>
          <a:xfrm>
            <a:off x="463357" y="7226915"/>
            <a:ext cx="8680643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800" b="1" dirty="0"/>
              <a:t>mjr. Mgr. Radim Pekař</a:t>
            </a:r>
          </a:p>
          <a:p>
            <a:r>
              <a:rPr lang="cs-CZ" sz="2800" i="1" dirty="0"/>
              <a:t>starší lektor - specialista, psycholog</a:t>
            </a:r>
            <a:endParaRPr lang="cs-CZ" sz="2800" dirty="0"/>
          </a:p>
          <a:p>
            <a:r>
              <a:rPr lang="cs-CZ" sz="2800" dirty="0"/>
              <a:t>Katedra aplikovaných sociálních a 	humanitních věd</a:t>
            </a:r>
          </a:p>
          <a:p>
            <a:r>
              <a:rPr lang="cs-CZ" sz="2800" dirty="0"/>
              <a:t>Fakulta vojenského leadershipu </a:t>
            </a:r>
          </a:p>
          <a:p>
            <a:r>
              <a:rPr lang="cs-CZ" sz="2800" dirty="0"/>
              <a:t>Univerzita obrany</a:t>
            </a:r>
          </a:p>
          <a:p>
            <a:r>
              <a:rPr lang="cs-CZ" sz="2800" dirty="0"/>
              <a:t>+420 721 078 386</a:t>
            </a:r>
          </a:p>
        </p:txBody>
      </p:sp>
      <p:sp>
        <p:nvSpPr>
          <p:cNvPr id="2" name="Zástupný text 3">
            <a:extLst>
              <a:ext uri="{FF2B5EF4-FFF2-40B4-BE49-F238E27FC236}">
                <a16:creationId xmlns:a16="http://schemas.microsoft.com/office/drawing/2014/main" id="{1DEEF97F-751C-1CE9-8D14-3F04757A86CD}"/>
              </a:ext>
            </a:extLst>
          </p:cNvPr>
          <p:cNvSpPr txBox="1">
            <a:spLocks/>
          </p:cNvSpPr>
          <p:nvPr/>
        </p:nvSpPr>
        <p:spPr>
          <a:xfrm>
            <a:off x="605972" y="1133767"/>
            <a:ext cx="10908486" cy="47195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5400" dirty="0"/>
              <a:t> „Nevěřte nikomu přes třicet.“ </a:t>
            </a:r>
          </a:p>
          <a:p>
            <a:pPr marL="0" indent="0">
              <a:buNone/>
            </a:pPr>
            <a:r>
              <a:rPr lang="cs-CZ" sz="5400" i="1" dirty="0"/>
              <a:t>				John Lennon</a:t>
            </a:r>
          </a:p>
          <a:p>
            <a:pPr marL="0" indent="0">
              <a:buNone/>
            </a:pPr>
            <a:r>
              <a:rPr lang="cs-CZ" sz="5400" dirty="0"/>
              <a:t> </a:t>
            </a:r>
          </a:p>
          <a:p>
            <a:pPr marL="0" indent="0">
              <a:buNone/>
            </a:pPr>
            <a:r>
              <a:rPr lang="cs-CZ" sz="5400" dirty="0"/>
              <a:t>„Nevěřte nikomu pod čtyřicet.“ </a:t>
            </a:r>
          </a:p>
          <a:p>
            <a:pPr marL="0" indent="0">
              <a:buNone/>
            </a:pPr>
            <a:r>
              <a:rPr lang="cs-CZ" sz="5400" i="1" dirty="0"/>
              <a:t>				kapela Sto zvířat</a:t>
            </a:r>
            <a:r>
              <a:rPr lang="cs-CZ" sz="54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/>
          <p:nvPr/>
        </p:nvSpPr>
        <p:spPr>
          <a:xfrm>
            <a:off x="1" y="751013"/>
            <a:ext cx="7271792" cy="1224137"/>
          </a:xfrm>
          <a:prstGeom prst="rect">
            <a:avLst/>
          </a:prstGeom>
          <a:solidFill>
            <a:srgbClr val="0095C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"/>
          <p:cNvSpPr txBox="1"/>
          <p:nvPr/>
        </p:nvSpPr>
        <p:spPr>
          <a:xfrm>
            <a:off x="215009" y="895030"/>
            <a:ext cx="6768752" cy="89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sz="42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 VETCARE</a:t>
            </a:r>
            <a:endParaRPr/>
          </a:p>
        </p:txBody>
      </p:sp>
      <p:pic>
        <p:nvPicPr>
          <p:cNvPr id="244" name="Google Shape;244;p2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4904" y="528682"/>
            <a:ext cx="4273199" cy="163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" descr="Obsah obrázku text, Písmo, snímek obrazovky&#10;&#10;Obsah vygenerovaný umělou inteligencí může být nesprávný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127425"/>
            <a:ext cx="7569926" cy="202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"/>
          <p:cNvSpPr txBox="1"/>
          <p:nvPr/>
        </p:nvSpPr>
        <p:spPr>
          <a:xfrm>
            <a:off x="7452360" y="8313554"/>
            <a:ext cx="915706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Závěrečná konference v rámci projektu Koordinovaný model péče o novodobé válečné veterány           v České republice, reg. č. TQ01000146 realizovaného v rámci první veřejné soutěže programu na podporu aplikovaného výzkumu a inovací SIGMA, dílčího cíle 3 Technologické agentury České republiky.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1219" y="4975591"/>
            <a:ext cx="2208886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26879" y="5114338"/>
            <a:ext cx="1999564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 txBox="1"/>
          <p:nvPr/>
        </p:nvSpPr>
        <p:spPr>
          <a:xfrm>
            <a:off x="884164" y="2510222"/>
            <a:ext cx="136461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Výzkumný projekt Univerzity J. E. Purkyně a Univerzity obrany</a:t>
            </a:r>
            <a:endParaRPr dirty="0"/>
          </a:p>
          <a:p>
            <a:pPr marL="0" marR="0" lvl="0" indent="-114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Cílem vytvořit „na míru“ metodiku pro práci s válečnými veterány a veteránkami v kontextu českého systému péče</a:t>
            </a:r>
            <a:endParaRPr dirty="0"/>
          </a:p>
          <a:p>
            <a:pPr marL="0" marR="0" lvl="0" indent="-114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Aplikačním garantem projektu je Ministerstvo obrany, Odbor pro válečné veterány a válečné hroby </a:t>
            </a:r>
            <a:endParaRPr dirty="0"/>
          </a:p>
          <a:p>
            <a:pPr marL="0" marR="0" lvl="0" indent="-114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Výzkum: rozhovory s veterány, jejich rodinami a profesionály, kteří s nimi pracují, expertní posouzení</a:t>
            </a:r>
            <a:endParaRPr dirty="0"/>
          </a:p>
        </p:txBody>
      </p:sp>
      <p:graphicFrame>
        <p:nvGraphicFramePr>
          <p:cNvPr id="250" name="Google Shape;250;p2"/>
          <p:cNvGraphicFramePr/>
          <p:nvPr/>
        </p:nvGraphicFramePr>
        <p:xfrm>
          <a:off x="6826446" y="4810563"/>
          <a:ext cx="4270409" cy="301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270409" imgH="3017687" progId="Acrobat.Document.2015">
                  <p:embed/>
                </p:oleObj>
              </mc:Choice>
              <mc:Fallback>
                <p:oleObj r:id="rId7" imgW="4270409" imgH="3017687" progId="Acrobat.Document.2015">
                  <p:embed/>
                  <p:pic>
                    <p:nvPicPr>
                      <p:cNvPr id="250" name="Google Shape;250;p2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/>
                      <a:stretch/>
                    </p:blipFill>
                    <p:spPr>
                      <a:xfrm>
                        <a:off x="6826446" y="4810563"/>
                        <a:ext cx="4270409" cy="301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1" name="Google Shape;251;p2" title="Logo_of_the_Czech_Armed_Forces.svg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840275" y="5114341"/>
            <a:ext cx="2381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" title="LOGO ODBOR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333208" y="5114357"/>
            <a:ext cx="2381251" cy="238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5C5672B-6749-205A-2C1E-AABBCFF79BA1}"/>
              </a:ext>
            </a:extLst>
          </p:cNvPr>
          <p:cNvSpPr/>
          <p:nvPr/>
        </p:nvSpPr>
        <p:spPr>
          <a:xfrm>
            <a:off x="764275" y="4189863"/>
            <a:ext cx="14603104" cy="4653886"/>
          </a:xfrm>
          <a:prstGeom prst="rect">
            <a:avLst/>
          </a:prstGeom>
          <a:solidFill>
            <a:srgbClr val="AFE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7" name="Google Shape;257;p3"/>
          <p:cNvSpPr/>
          <p:nvPr/>
        </p:nvSpPr>
        <p:spPr>
          <a:xfrm>
            <a:off x="0" y="751013"/>
            <a:ext cx="10099341" cy="1224137"/>
          </a:xfrm>
          <a:prstGeom prst="rect">
            <a:avLst/>
          </a:prstGeom>
          <a:solidFill>
            <a:srgbClr val="0095C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"/>
          <p:cNvSpPr txBox="1"/>
          <p:nvPr/>
        </p:nvSpPr>
        <p:spPr>
          <a:xfrm>
            <a:off x="215007" y="895030"/>
            <a:ext cx="9884335" cy="89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Metodika/e-learning: psychologická část </a:t>
            </a: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2653" y="342553"/>
            <a:ext cx="4273199" cy="16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9;p2">
            <a:extLst>
              <a:ext uri="{FF2B5EF4-FFF2-40B4-BE49-F238E27FC236}">
                <a16:creationId xmlns:a16="http://schemas.microsoft.com/office/drawing/2014/main" id="{DF16F473-E77F-B71F-B927-1738111D81D2}"/>
              </a:ext>
            </a:extLst>
          </p:cNvPr>
          <p:cNvSpPr txBox="1"/>
          <p:nvPr/>
        </p:nvSpPr>
        <p:spPr>
          <a:xfrm>
            <a:off x="884164" y="2510222"/>
            <a:ext cx="16541688" cy="667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40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je nesnadné být vojenským psychologem… a vojákem vůbec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r>
              <a:rPr lang="cs-CZ" sz="4000" u="sng" dirty="0"/>
              <a:t>Z diskuse velitele jednotky s vojenským psychologem </a:t>
            </a:r>
          </a:p>
          <a:p>
            <a:endParaRPr lang="cs-CZ" sz="4000" u="sng" dirty="0"/>
          </a:p>
          <a:p>
            <a:r>
              <a:rPr lang="cs-CZ" sz="4000" dirty="0"/>
              <a:t>pplk. velitel: „Tak jaká, </a:t>
            </a:r>
            <a:r>
              <a:rPr lang="cs-CZ" sz="4000" dirty="0" err="1"/>
              <a:t>psychouši</a:t>
            </a:r>
            <a:r>
              <a:rPr lang="cs-CZ" sz="4000" dirty="0"/>
              <a:t>, jsou vojáci v pohodě?“ </a:t>
            </a:r>
          </a:p>
          <a:p>
            <a:endParaRPr lang="cs-CZ" sz="4000" dirty="0"/>
          </a:p>
          <a:p>
            <a:r>
              <a:rPr lang="cs-CZ" sz="4000" dirty="0"/>
              <a:t>kpt. psycholog: „Ano, pane podplukovníku.“ </a:t>
            </a:r>
          </a:p>
          <a:p>
            <a:endParaRPr lang="cs-CZ" sz="4000" dirty="0"/>
          </a:p>
          <a:p>
            <a:r>
              <a:rPr lang="cs-CZ" sz="4000" dirty="0"/>
              <a:t>pplk. velitel: „No tak to je musím jít za něco pořádně vymrdat...“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"/>
          <p:cNvSpPr/>
          <p:nvPr/>
        </p:nvSpPr>
        <p:spPr>
          <a:xfrm>
            <a:off x="0" y="751013"/>
            <a:ext cx="10099341" cy="1224137"/>
          </a:xfrm>
          <a:prstGeom prst="rect">
            <a:avLst/>
          </a:prstGeom>
          <a:solidFill>
            <a:srgbClr val="0095C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"/>
          <p:cNvSpPr txBox="1"/>
          <p:nvPr/>
        </p:nvSpPr>
        <p:spPr>
          <a:xfrm>
            <a:off x="215007" y="895030"/>
            <a:ext cx="9884335" cy="89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Metodika/e-learning: psychologická část </a:t>
            </a: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2653" y="342553"/>
            <a:ext cx="4273199" cy="16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9;p2">
            <a:extLst>
              <a:ext uri="{FF2B5EF4-FFF2-40B4-BE49-F238E27FC236}">
                <a16:creationId xmlns:a16="http://schemas.microsoft.com/office/drawing/2014/main" id="{DF16F473-E77F-B71F-B927-1738111D81D2}"/>
              </a:ext>
            </a:extLst>
          </p:cNvPr>
          <p:cNvSpPr txBox="1"/>
          <p:nvPr/>
        </p:nvSpPr>
        <p:spPr>
          <a:xfrm>
            <a:off x="884164" y="2510222"/>
            <a:ext cx="13646100" cy="772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kapitola Duševní zdraví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b="0" u="sng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témata: </a:t>
            </a:r>
          </a:p>
          <a:p>
            <a:pPr lvl="3">
              <a:buSzPts val="1800"/>
            </a:pPr>
            <a:r>
              <a:rPr lang="cs-CZ" sz="3600" dirty="0"/>
              <a:t>- psychiatrie X psychologie X psychoterapie </a:t>
            </a:r>
          </a:p>
          <a:p>
            <a:pPr lvl="3">
              <a:buSzPts val="1800"/>
            </a:pPr>
            <a:endParaRPr lang="cs-CZ" sz="3600" dirty="0"/>
          </a:p>
          <a:p>
            <a:pPr lvl="3">
              <a:buSzPts val="1800"/>
            </a:pPr>
            <a:r>
              <a:rPr lang="cs-CZ" sz="3600" dirty="0"/>
              <a:t>- systém péče o duševní zdraví v AČR </a:t>
            </a:r>
          </a:p>
          <a:p>
            <a:pPr lvl="3">
              <a:buSzPts val="1800"/>
            </a:pPr>
            <a:endParaRPr lang="cs-CZ" sz="3600" dirty="0"/>
          </a:p>
          <a:p>
            <a:pPr lvl="3">
              <a:buSzPts val="1800"/>
            </a:pPr>
            <a:r>
              <a:rPr lang="cs-CZ" sz="3600" dirty="0"/>
              <a:t>- specifická témata psychických obtíží </a:t>
            </a:r>
          </a:p>
          <a:p>
            <a:pPr lvl="3">
              <a:buSzPts val="1800"/>
            </a:pPr>
            <a:r>
              <a:rPr lang="cs-CZ" sz="3600" dirty="0"/>
              <a:t>	(PTSD, deprese, agrese, viktimizace) </a:t>
            </a:r>
          </a:p>
          <a:p>
            <a:pPr lvl="3">
              <a:buSzPts val="1800"/>
            </a:pPr>
            <a:endParaRPr lang="cs-CZ" sz="3600" dirty="0"/>
          </a:p>
          <a:p>
            <a:pPr lvl="3">
              <a:buSzPts val="1800"/>
            </a:pPr>
            <a:r>
              <a:rPr lang="cs-CZ" sz="3600" dirty="0"/>
              <a:t>- nahlédnutí do (závažné) psychopatologie </a:t>
            </a:r>
          </a:p>
          <a:p>
            <a:pPr lvl="3">
              <a:buSzPts val="1800"/>
            </a:pPr>
            <a:endParaRPr lang="cs-CZ" sz="3600" dirty="0"/>
          </a:p>
          <a:p>
            <a:pPr lvl="3">
              <a:buSzPts val="1800"/>
            </a:pPr>
            <a:endParaRPr lang="cs-CZ" sz="3600" dirty="0"/>
          </a:p>
          <a:p>
            <a:pPr lvl="3">
              <a:buSzPts val="1800"/>
            </a:pPr>
            <a:r>
              <a:rPr lang="cs-CZ" sz="2800" dirty="0"/>
              <a:t>		(+ část kapitoly o předsudcích – především téma konfirmační zkreslení)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1717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"/>
          <p:cNvSpPr/>
          <p:nvPr/>
        </p:nvSpPr>
        <p:spPr>
          <a:xfrm>
            <a:off x="0" y="751013"/>
            <a:ext cx="10099341" cy="1224137"/>
          </a:xfrm>
          <a:prstGeom prst="rect">
            <a:avLst/>
          </a:prstGeom>
          <a:solidFill>
            <a:srgbClr val="0095C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"/>
          <p:cNvSpPr txBox="1"/>
          <p:nvPr/>
        </p:nvSpPr>
        <p:spPr>
          <a:xfrm>
            <a:off x="215007" y="895030"/>
            <a:ext cx="9884335" cy="89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Metodika/e-learning: psychologická část </a:t>
            </a: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2653" y="342553"/>
            <a:ext cx="4273199" cy="16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9;p2">
            <a:extLst>
              <a:ext uri="{FF2B5EF4-FFF2-40B4-BE49-F238E27FC236}">
                <a16:creationId xmlns:a16="http://schemas.microsoft.com/office/drawing/2014/main" id="{DF16F473-E77F-B71F-B927-1738111D81D2}"/>
              </a:ext>
            </a:extLst>
          </p:cNvPr>
          <p:cNvSpPr txBox="1"/>
          <p:nvPr/>
        </p:nvSpPr>
        <p:spPr>
          <a:xfrm>
            <a:off x="884164" y="2291854"/>
            <a:ext cx="13646100" cy="495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téma PTSD (PTSP)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diagnostická kritéria = MKN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dirty="0"/>
              <a:t>událost/situace mimořádně ohrožující/katastrofické povahy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dirty="0"/>
              <a:t>		&gt; opožděná/neadekvátně prodlužovaná reakce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dirty="0"/>
              <a:t>&gt; možná úzkost, deprese, suicidální myšlenky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85543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"/>
          <p:cNvSpPr/>
          <p:nvPr/>
        </p:nvSpPr>
        <p:spPr>
          <a:xfrm>
            <a:off x="0" y="751013"/>
            <a:ext cx="10099341" cy="1224137"/>
          </a:xfrm>
          <a:prstGeom prst="rect">
            <a:avLst/>
          </a:prstGeom>
          <a:solidFill>
            <a:srgbClr val="0095C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"/>
          <p:cNvSpPr txBox="1"/>
          <p:nvPr/>
        </p:nvSpPr>
        <p:spPr>
          <a:xfrm>
            <a:off x="215007" y="895030"/>
            <a:ext cx="9884335" cy="89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Metodika/e-learning: psychologická část </a:t>
            </a: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2653" y="342553"/>
            <a:ext cx="4273199" cy="16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9;p2">
            <a:extLst>
              <a:ext uri="{FF2B5EF4-FFF2-40B4-BE49-F238E27FC236}">
                <a16:creationId xmlns:a16="http://schemas.microsoft.com/office/drawing/2014/main" id="{DF16F473-E77F-B71F-B927-1738111D81D2}"/>
              </a:ext>
            </a:extLst>
          </p:cNvPr>
          <p:cNvSpPr txBox="1"/>
          <p:nvPr/>
        </p:nvSpPr>
        <p:spPr>
          <a:xfrm>
            <a:off x="884164" y="2291854"/>
            <a:ext cx="13646100" cy="772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PTSD – projevy: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u="sng" dirty="0"/>
              <a:t> </a:t>
            </a:r>
            <a:endParaRPr lang="cs-CZ" sz="3600" u="sng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pocity tuposti, emoční oploštělost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stranění se od lidí, netečnost vůči okolí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3600" dirty="0"/>
              <a:t>neschopnost prožívat radost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dirty="0"/>
              <a:t>- vyhýbání se činnostem a situacím připomínajícím trauma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dirty="0"/>
              <a:t>- neodbytné vzpomínky, noční můry, nespavost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dirty="0"/>
              <a:t>- zvýšená bdělost, zesílené úlekové reakce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9267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"/>
          <p:cNvSpPr/>
          <p:nvPr/>
        </p:nvSpPr>
        <p:spPr>
          <a:xfrm>
            <a:off x="0" y="751013"/>
            <a:ext cx="10099341" cy="1224137"/>
          </a:xfrm>
          <a:prstGeom prst="rect">
            <a:avLst/>
          </a:prstGeom>
          <a:solidFill>
            <a:srgbClr val="0095C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"/>
          <p:cNvSpPr txBox="1"/>
          <p:nvPr/>
        </p:nvSpPr>
        <p:spPr>
          <a:xfrm>
            <a:off x="215007" y="895030"/>
            <a:ext cx="9884335" cy="89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Metodika/e-learning: psychologická část </a:t>
            </a: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2653" y="342553"/>
            <a:ext cx="4273199" cy="16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9;p2">
            <a:extLst>
              <a:ext uri="{FF2B5EF4-FFF2-40B4-BE49-F238E27FC236}">
                <a16:creationId xmlns:a16="http://schemas.microsoft.com/office/drawing/2014/main" id="{DF16F473-E77F-B71F-B927-1738111D81D2}"/>
              </a:ext>
            </a:extLst>
          </p:cNvPr>
          <p:cNvSpPr txBox="1"/>
          <p:nvPr/>
        </p:nvSpPr>
        <p:spPr>
          <a:xfrm>
            <a:off x="884164" y="2510222"/>
            <a:ext cx="136461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téma PTSD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udávaná prevalence: 20 – 30%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dirty="0"/>
              <a:t>u českých vojáků v činné službě riziko falešných negativ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51521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"/>
          <p:cNvSpPr/>
          <p:nvPr/>
        </p:nvSpPr>
        <p:spPr>
          <a:xfrm>
            <a:off x="0" y="751013"/>
            <a:ext cx="10099341" cy="1224137"/>
          </a:xfrm>
          <a:prstGeom prst="rect">
            <a:avLst/>
          </a:prstGeom>
          <a:solidFill>
            <a:srgbClr val="0095C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"/>
          <p:cNvSpPr txBox="1"/>
          <p:nvPr/>
        </p:nvSpPr>
        <p:spPr>
          <a:xfrm>
            <a:off x="215007" y="895030"/>
            <a:ext cx="9884335" cy="89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Metodika/e-learning: psychologická část </a:t>
            </a: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2653" y="342553"/>
            <a:ext cx="4273199" cy="16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9;p2">
            <a:extLst>
              <a:ext uri="{FF2B5EF4-FFF2-40B4-BE49-F238E27FC236}">
                <a16:creationId xmlns:a16="http://schemas.microsoft.com/office/drawing/2014/main" id="{DF16F473-E77F-B71F-B927-1738111D81D2}"/>
              </a:ext>
            </a:extLst>
          </p:cNvPr>
          <p:cNvSpPr txBox="1"/>
          <p:nvPr/>
        </p:nvSpPr>
        <p:spPr>
          <a:xfrm>
            <a:off x="884163" y="2510222"/>
            <a:ext cx="15834343" cy="717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téma PTSD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 naše potřeby: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dirty="0"/>
              <a:t>posouzení schopnosti běžného fungování a celkové kvality života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dirty="0"/>
              <a:t>významné potíže v každodenním životě =&gt; doporučení odborné péče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3600" dirty="0"/>
              <a:t>v případě pochybností: kontaktujte „svého“ odborníka na duševní zdraví </a:t>
            </a:r>
            <a:r>
              <a:rPr lang="cs-CZ" sz="3600" dirty="0">
                <a:sym typeface="Wingdings" panose="05000000000000000000" pitchFamily="2" charset="2"/>
              </a:rPr>
              <a:t> </a:t>
            </a:r>
            <a:r>
              <a:rPr lang="cs-CZ" sz="3600" dirty="0"/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3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98581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2653" y="342553"/>
            <a:ext cx="4273199" cy="16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9;p2">
            <a:extLst>
              <a:ext uri="{FF2B5EF4-FFF2-40B4-BE49-F238E27FC236}">
                <a16:creationId xmlns:a16="http://schemas.microsoft.com/office/drawing/2014/main" id="{DF16F473-E77F-B71F-B927-1738111D81D2}"/>
              </a:ext>
            </a:extLst>
          </p:cNvPr>
          <p:cNvSpPr txBox="1"/>
          <p:nvPr/>
        </p:nvSpPr>
        <p:spPr>
          <a:xfrm>
            <a:off x="215006" y="9775190"/>
            <a:ext cx="178546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cs-CZ" sz="1200" dirty="0"/>
              <a:t>obr. Francise Bacona č. 1, zdroj: 									obr. Francise Bacona č. 2, zdroj: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https://drrichardstemp.com/2022/02/04/148-were-all-human/ 							https://www.reddit.com/r/ArtHistory/comments/1jm8w9a/the_figurative_painter_who_painted_the_most/</a:t>
            </a:r>
            <a:endParaRPr sz="1200" dirty="0"/>
          </a:p>
        </p:txBody>
      </p:sp>
      <p:pic>
        <p:nvPicPr>
          <p:cNvPr id="4" name="Obrázek 3" descr="Obsah obrázku obraz, kresba, umění, skica&#10;&#10;Obsah generovaný pomocí AI může být nesprávný.">
            <a:extLst>
              <a:ext uri="{FF2B5EF4-FFF2-40B4-BE49-F238E27FC236}">
                <a16:creationId xmlns:a16="http://schemas.microsoft.com/office/drawing/2014/main" id="{E693697F-F640-4D47-0AC3-643A2B30B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620" y="173296"/>
            <a:ext cx="7662903" cy="9626521"/>
          </a:xfrm>
          <a:prstGeom prst="rect">
            <a:avLst/>
          </a:prstGeom>
        </p:spPr>
      </p:pic>
      <p:pic>
        <p:nvPicPr>
          <p:cNvPr id="5" name="Obrázek 4" descr="Obsah obrázku umění, obraz, kresba, Výtvarné umění&#10;&#10;Obsah generovaný pomocí AI může být nesprávný.">
            <a:extLst>
              <a:ext uri="{FF2B5EF4-FFF2-40B4-BE49-F238E27FC236}">
                <a16:creationId xmlns:a16="http://schemas.microsoft.com/office/drawing/2014/main" id="{970CF4C1-5E53-ECF3-3320-17D79856A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477" y="173296"/>
            <a:ext cx="7662904" cy="9573923"/>
          </a:xfrm>
          <a:prstGeom prst="rect">
            <a:avLst/>
          </a:prstGeom>
        </p:spPr>
      </p:pic>
      <p:sp>
        <p:nvSpPr>
          <p:cNvPr id="8" name="Google Shape;258;p3">
            <a:extLst>
              <a:ext uri="{FF2B5EF4-FFF2-40B4-BE49-F238E27FC236}">
                <a16:creationId xmlns:a16="http://schemas.microsoft.com/office/drawing/2014/main" id="{37FBEFAD-983C-A3A6-196C-50B3798AF06D}"/>
              </a:ext>
            </a:extLst>
          </p:cNvPr>
          <p:cNvSpPr txBox="1"/>
          <p:nvPr/>
        </p:nvSpPr>
        <p:spPr>
          <a:xfrm>
            <a:off x="8840389" y="173297"/>
            <a:ext cx="603862" cy="962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FRANCIS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BACON </a:t>
            </a:r>
            <a:endParaRPr sz="5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0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Vlastní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73B8A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633</Words>
  <Application>Microsoft Macintosh PowerPoint</Application>
  <PresentationFormat>Custom</PresentationFormat>
  <Paragraphs>112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Motiv Office</vt:lpstr>
      <vt:lpstr>Acrobat.Document.2015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Roman Erlitz</dc:creator>
  <cp:lastModifiedBy>Pekař Radim</cp:lastModifiedBy>
  <cp:revision>10</cp:revision>
  <dcterms:created xsi:type="dcterms:W3CDTF">2021-03-25T12:12:19Z</dcterms:created>
  <dcterms:modified xsi:type="dcterms:W3CDTF">2025-12-01T21:19:27Z</dcterms:modified>
</cp:coreProperties>
</file>