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18"/>
  </p:notesMasterIdLst>
  <p:handoutMasterIdLst>
    <p:handoutMasterId r:id="rId19"/>
  </p:handoutMasterIdLst>
  <p:sldIdLst>
    <p:sldId id="363" r:id="rId2"/>
    <p:sldId id="360" r:id="rId3"/>
    <p:sldId id="366" r:id="rId4"/>
    <p:sldId id="367" r:id="rId5"/>
    <p:sldId id="368" r:id="rId6"/>
    <p:sldId id="369" r:id="rId7"/>
    <p:sldId id="370" r:id="rId8"/>
    <p:sldId id="371" r:id="rId9"/>
    <p:sldId id="372" r:id="rId10"/>
    <p:sldId id="373" r:id="rId11"/>
    <p:sldId id="374" r:id="rId12"/>
    <p:sldId id="375" r:id="rId13"/>
    <p:sldId id="376" r:id="rId14"/>
    <p:sldId id="377" r:id="rId15"/>
    <p:sldId id="378" r:id="rId16"/>
    <p:sldId id="365" r:id="rId17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60484610-85FE-42BB-95FE-659939E530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BDCF5A0-2ECD-4023-B070-68578C2C13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F9B4B-069E-4581-9AB1-1CCA3CCD16DC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AA676B-1AEF-4CB2-85F2-333CA21638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1380C8F-BB50-43AC-9792-BAA7A700C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1290D-3D2E-494C-AF8D-558D79A5A8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81017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A4DFF-A57F-4ECE-8AFB-4DD6C597D948}" type="datetimeFigureOut">
              <a:rPr lang="cs-CZ" smtClean="0"/>
              <a:t>08.09.2025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D386B-28DF-4760-8BD8-EE67196BBF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4491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hyperlink" Target="https://www.ujep.cz/en/contact" TargetMode="External"/><Relationship Id="rId5" Type="http://schemas.openxmlformats.org/officeDocument/2006/relationships/hyperlink" Target="https://www.ujep.cz/cs/cat/kontaky/oddeleni-pro-vnejsi-vztahy" TargetMode="External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512920F-EAED-4316-9E6F-5037A2C44F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15E8B2D-C073-40DA-A2C7-00138E490A31}"/>
              </a:ext>
            </a:extLst>
          </p:cNvPr>
          <p:cNvSpPr/>
          <p:nvPr userDrawn="1"/>
        </p:nvSpPr>
        <p:spPr>
          <a:xfrm>
            <a:off x="3583" y="-473124"/>
            <a:ext cx="18348465" cy="11485982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80000"/>
                </a:schemeClr>
              </a:gs>
              <a:gs pos="0">
                <a:schemeClr val="tx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917B33F6-9103-4832-B565-409E35F14C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28377" y="373081"/>
            <a:ext cx="5463024" cy="1011671"/>
          </a:xfrm>
          <a:prstGeom prst="rect">
            <a:avLst/>
          </a:prstGeom>
        </p:spPr>
      </p:pic>
      <p:sp>
        <p:nvSpPr>
          <p:cNvPr id="10" name="Zástupný text 4">
            <a:extLst>
              <a:ext uri="{FF2B5EF4-FFF2-40B4-BE49-F238E27FC236}">
                <a16:creationId xmlns:a16="http://schemas.microsoft.com/office/drawing/2014/main" id="{65CD587B-D06E-4832-8653-BBAD11028FEA}"/>
              </a:ext>
            </a:extLst>
          </p:cNvPr>
          <p:cNvSpPr txBox="1">
            <a:spLocks/>
          </p:cNvSpPr>
          <p:nvPr userDrawn="1"/>
        </p:nvSpPr>
        <p:spPr>
          <a:xfrm>
            <a:off x="1499351" y="1399084"/>
            <a:ext cx="13774516" cy="1080000"/>
          </a:xfrm>
          <a:prstGeom prst="rect">
            <a:avLst/>
          </a:prstGeom>
        </p:spPr>
        <p:txBody>
          <a:bodyPr/>
          <a:lstStyle>
            <a:lvl1pPr marL="0" marR="0" indent="0" algn="l" defTabSz="9143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5400" kern="1200" spc="287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51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Jan Evangelista Purkyně University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 Ústí nad Labem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text 11">
            <a:extLst>
              <a:ext uri="{FF2B5EF4-FFF2-40B4-BE49-F238E27FC236}">
                <a16:creationId xmlns:a16="http://schemas.microsoft.com/office/drawing/2014/main" id="{A79F4C2A-738F-4ABB-BEC0-4F0EC2E7B236}"/>
              </a:ext>
            </a:extLst>
          </p:cNvPr>
          <p:cNvSpPr txBox="1">
            <a:spLocks/>
          </p:cNvSpPr>
          <p:nvPr userDrawn="1"/>
        </p:nvSpPr>
        <p:spPr>
          <a:xfrm>
            <a:off x="1499351" y="3299408"/>
            <a:ext cx="12707716" cy="15920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1000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600"/>
              </a:lnSpc>
            </a:pPr>
            <a:r>
              <a:rPr lang="en-AU" sz="10001" dirty="0">
                <a:latin typeface="Arial" panose="020B0604020202020204" pitchFamily="34" charset="0"/>
                <a:cs typeface="Arial" panose="020B0604020202020204" pitchFamily="34" charset="0"/>
              </a:rPr>
              <a:t>The Czech Republic</a:t>
            </a:r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C4B5D97C-F478-4EA6-8611-D484B41BA209}"/>
              </a:ext>
            </a:extLst>
          </p:cNvPr>
          <p:cNvSpPr txBox="1">
            <a:spLocks/>
          </p:cNvSpPr>
          <p:nvPr userDrawn="1"/>
        </p:nvSpPr>
        <p:spPr>
          <a:xfrm>
            <a:off x="1499351" y="7303740"/>
            <a:ext cx="10584607" cy="1085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800" kern="1200" spc="308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920"/>
              </a:lnSpc>
            </a:pPr>
            <a:r>
              <a:rPr lang="cs-CZ" sz="2801" dirty="0">
                <a:latin typeface="Arial" panose="020B0604020202020204" pitchFamily="34" charset="0"/>
                <a:cs typeface="Arial" panose="020B0604020202020204" pitchFamily="34" charset="0"/>
              </a:rPr>
              <a:t>Presenter:</a:t>
            </a:r>
            <a:endParaRPr lang="en-US" sz="280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920"/>
              </a:lnSpc>
            </a:pPr>
            <a:r>
              <a:rPr lang="cs-CZ" sz="2801" dirty="0">
                <a:latin typeface="Arial" panose="020B0604020202020204" pitchFamily="34" charset="0"/>
                <a:cs typeface="Arial" panose="020B0604020202020204" pitchFamily="34" charset="0"/>
              </a:rPr>
              <a:t>Full name and titles</a:t>
            </a:r>
            <a:endParaRPr lang="en-US" sz="2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48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Rozdělení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>
            <a:extLst>
              <a:ext uri="{FF2B5EF4-FFF2-40B4-BE49-F238E27FC236}">
                <a16:creationId xmlns:a16="http://schemas.microsoft.com/office/drawing/2014/main" id="{00A80829-C4EC-426A-8803-7659EF4D9031}"/>
              </a:ext>
            </a:extLst>
          </p:cNvPr>
          <p:cNvSpPr/>
          <p:nvPr/>
        </p:nvSpPr>
        <p:spPr>
          <a:xfrm>
            <a:off x="1528187" y="4237467"/>
            <a:ext cx="3998999" cy="69995"/>
          </a:xfrm>
          <a:prstGeom prst="rect">
            <a:avLst/>
          </a:prstGeom>
          <a:solidFill>
            <a:srgbClr val="6D1F8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A232275F-DBD4-4CD6-8D67-8639E49B4318}"/>
              </a:ext>
            </a:extLst>
          </p:cNvPr>
          <p:cNvSpPr/>
          <p:nvPr/>
        </p:nvSpPr>
        <p:spPr>
          <a:xfrm>
            <a:off x="7169906" y="4237469"/>
            <a:ext cx="3998999" cy="69995"/>
          </a:xfrm>
          <a:prstGeom prst="rect">
            <a:avLst/>
          </a:prstGeom>
          <a:solidFill>
            <a:srgbClr val="6D1F8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8221F36B-C1DC-46AB-BA48-E6B02EE7FCB7}"/>
              </a:ext>
            </a:extLst>
          </p:cNvPr>
          <p:cNvSpPr/>
          <p:nvPr/>
        </p:nvSpPr>
        <p:spPr>
          <a:xfrm>
            <a:off x="12760817" y="4237468"/>
            <a:ext cx="3998998" cy="69995"/>
          </a:xfrm>
          <a:prstGeom prst="rect">
            <a:avLst/>
          </a:prstGeom>
          <a:solidFill>
            <a:srgbClr val="6D1F8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19" name="Zástupný text 18">
            <a:extLst>
              <a:ext uri="{FF2B5EF4-FFF2-40B4-BE49-F238E27FC236}">
                <a16:creationId xmlns:a16="http://schemas.microsoft.com/office/drawing/2014/main" id="{B61AD53D-2805-4AC9-AFC6-B3E407649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28725" y="2798762"/>
            <a:ext cx="4597400" cy="1368709"/>
          </a:xfrm>
          <a:prstGeom prst="rect">
            <a:avLst/>
          </a:prstGeom>
        </p:spPr>
        <p:txBody>
          <a:bodyPr/>
          <a:lstStyle>
            <a:lvl1pPr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cs-CZ" dirty="0"/>
              <a:t>Dělení 1</a:t>
            </a:r>
          </a:p>
        </p:txBody>
      </p:sp>
      <p:sp>
        <p:nvSpPr>
          <p:cNvPr id="20" name="Zástupný text 18">
            <a:extLst>
              <a:ext uri="{FF2B5EF4-FFF2-40B4-BE49-F238E27FC236}">
                <a16:creationId xmlns:a16="http://schemas.microsoft.com/office/drawing/2014/main" id="{4F1C6BB0-0FE8-498A-8F6E-143BB23BC8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0705" y="2798761"/>
            <a:ext cx="4597400" cy="1368709"/>
          </a:xfrm>
          <a:prstGeom prst="rect">
            <a:avLst/>
          </a:prstGeom>
        </p:spPr>
        <p:txBody>
          <a:bodyPr/>
          <a:lstStyle>
            <a:lvl1pPr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cs-CZ" dirty="0"/>
              <a:t>Dělení 2</a:t>
            </a:r>
          </a:p>
        </p:txBody>
      </p:sp>
      <p:sp>
        <p:nvSpPr>
          <p:cNvPr id="21" name="Zástupný text 18">
            <a:extLst>
              <a:ext uri="{FF2B5EF4-FFF2-40B4-BE49-F238E27FC236}">
                <a16:creationId xmlns:a16="http://schemas.microsoft.com/office/drawing/2014/main" id="{5C01F0B4-DBBE-4616-8900-997ABF0C53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295104" y="2798760"/>
            <a:ext cx="4597400" cy="1368709"/>
          </a:xfrm>
          <a:prstGeom prst="rect">
            <a:avLst/>
          </a:prstGeom>
        </p:spPr>
        <p:txBody>
          <a:bodyPr/>
          <a:lstStyle>
            <a:lvl1pPr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cs-CZ" dirty="0"/>
              <a:t>Dělení 3</a:t>
            </a: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AB33D5CB-3250-452C-9E94-90BAC54ECDFD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0F135666-22AC-494F-8C3A-6110766906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7888" y="935833"/>
            <a:ext cx="9274175" cy="994055"/>
          </a:xfrm>
          <a:prstGeom prst="rect">
            <a:avLst/>
          </a:prstGeom>
        </p:spPr>
        <p:txBody>
          <a:bodyPr/>
          <a:lstStyle>
            <a:lvl1pPr>
              <a:buNone/>
              <a:defRPr lang="cs-CZ" sz="6000" kern="1200" dirty="0">
                <a:solidFill>
                  <a:srgbClr val="64656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Nadpis snímku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0C41C9B2-9B25-44D3-8C76-2F079022B0B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27140" y="4707751"/>
            <a:ext cx="4608229" cy="4732014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64DB18C3-EF02-4D44-86C0-13D5DE694E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34098" y="4707751"/>
            <a:ext cx="4634008" cy="4732014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D30FC5EA-DD98-4DC6-ACB0-7479F9ECB70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335883" y="4707751"/>
            <a:ext cx="4596655" cy="4732014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11681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B130EE1D-D7D7-4D6E-AC82-31C46158DDFF}"/>
              </a:ext>
            </a:extLst>
          </p:cNvPr>
          <p:cNvSpPr txBox="1"/>
          <p:nvPr userDrawn="1"/>
        </p:nvSpPr>
        <p:spPr>
          <a:xfrm>
            <a:off x="288000" y="288000"/>
            <a:ext cx="503072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  <p:sp>
        <p:nvSpPr>
          <p:cNvPr id="17" name="Zástupný objekt grafu 15">
            <a:extLst>
              <a:ext uri="{FF2B5EF4-FFF2-40B4-BE49-F238E27FC236}">
                <a16:creationId xmlns:a16="http://schemas.microsoft.com/office/drawing/2014/main" id="{438FACD4-9F5C-44A5-B34F-3588FE0ACB85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9560928" y="2434571"/>
            <a:ext cx="7200000" cy="714378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cs-CZ" dirty="0"/>
              <a:t>Sem vložte graf</a:t>
            </a:r>
          </a:p>
        </p:txBody>
      </p:sp>
      <p:sp>
        <p:nvSpPr>
          <p:cNvPr id="14" name="Zástupný text 26">
            <a:extLst>
              <a:ext uri="{FF2B5EF4-FFF2-40B4-BE49-F238E27FC236}">
                <a16:creationId xmlns:a16="http://schemas.microsoft.com/office/drawing/2014/main" id="{B746D7FA-2E00-492A-97CC-31F83A5FCA4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7888" y="935833"/>
            <a:ext cx="9274175" cy="994055"/>
          </a:xfrm>
          <a:prstGeom prst="rect">
            <a:avLst/>
          </a:prstGeom>
        </p:spPr>
        <p:txBody>
          <a:bodyPr/>
          <a:lstStyle>
            <a:lvl1pPr>
              <a:buNone/>
              <a:defRPr lang="cs-CZ" sz="6000" kern="1200" dirty="0">
                <a:solidFill>
                  <a:srgbClr val="64656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Nadpis snímku</a:t>
            </a:r>
          </a:p>
        </p:txBody>
      </p:sp>
      <p:sp>
        <p:nvSpPr>
          <p:cNvPr id="16" name="Zástupný objekt grafu 15">
            <a:extLst>
              <a:ext uri="{FF2B5EF4-FFF2-40B4-BE49-F238E27FC236}">
                <a16:creationId xmlns:a16="http://schemas.microsoft.com/office/drawing/2014/main" id="{B02B5AFA-1002-4655-95D6-D16DE770A594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1295928" y="2406650"/>
            <a:ext cx="7200000" cy="7172325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cs-CZ" dirty="0"/>
              <a:t>Sem vložte graf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FCC71CC-27D1-4102-A7D2-55A6E3D0E6CC}"/>
              </a:ext>
            </a:extLst>
          </p:cNvPr>
          <p:cNvSpPr/>
          <p:nvPr userDrawn="1"/>
        </p:nvSpPr>
        <p:spPr>
          <a:xfrm>
            <a:off x="9560928" y="2378356"/>
            <a:ext cx="7200000" cy="7200000"/>
          </a:xfrm>
          <a:prstGeom prst="rect">
            <a:avLst/>
          </a:prstGeom>
          <a:noFill/>
          <a:ln w="127000">
            <a:solidFill>
              <a:srgbClr val="6D1F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+mj-lt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1F53E85-162A-4F0B-A281-3BC181CD7C18}"/>
              </a:ext>
            </a:extLst>
          </p:cNvPr>
          <p:cNvSpPr/>
          <p:nvPr userDrawn="1"/>
        </p:nvSpPr>
        <p:spPr>
          <a:xfrm>
            <a:off x="1295928" y="2378356"/>
            <a:ext cx="7200000" cy="7200000"/>
          </a:xfrm>
          <a:prstGeom prst="rect">
            <a:avLst/>
          </a:prstGeom>
          <a:noFill/>
          <a:ln w="127000">
            <a:solidFill>
              <a:srgbClr val="6D1F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999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2" grpId="0" animBg="1"/>
      <p:bldP spid="2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6">
            <a:extLst>
              <a:ext uri="{FF2B5EF4-FFF2-40B4-BE49-F238E27FC236}">
                <a16:creationId xmlns:a16="http://schemas.microsoft.com/office/drawing/2014/main" id="{C493C086-9102-4AAF-89F5-B0A1976AC2B6}"/>
              </a:ext>
            </a:extLst>
          </p:cNvPr>
          <p:cNvSpPr txBox="1"/>
          <p:nvPr userDrawn="1"/>
        </p:nvSpPr>
        <p:spPr>
          <a:xfrm>
            <a:off x="288000" y="288000"/>
            <a:ext cx="431064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  <p:pic>
        <p:nvPicPr>
          <p:cNvPr id="4" name="Obrázek 3" descr="Obsah obrázku osoba, mladý, usmívající se, košile&#10;&#10;Popis byl vytvořen automaticky">
            <a:extLst>
              <a:ext uri="{FF2B5EF4-FFF2-40B4-BE49-F238E27FC236}">
                <a16:creationId xmlns:a16="http://schemas.microsoft.com/office/drawing/2014/main" id="{AF89EA2E-153C-4756-82F8-7187B289C5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66" y="1113814"/>
            <a:ext cx="3365142" cy="2243428"/>
          </a:xfrm>
          <a:prstGeom prst="rect">
            <a:avLst/>
          </a:prstGeom>
        </p:spPr>
      </p:pic>
      <p:pic>
        <p:nvPicPr>
          <p:cNvPr id="8" name="Obrázek 7" descr="Obsah obrázku muž, osoba, brýle, držení&#10;&#10;Popis byl vytvořen automaticky">
            <a:extLst>
              <a:ext uri="{FF2B5EF4-FFF2-40B4-BE49-F238E27FC236}">
                <a16:creationId xmlns:a16="http://schemas.microsoft.com/office/drawing/2014/main" id="{4E9AD5E4-1A6A-4FDA-B5B5-2EB3FBE293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659" y="-153000"/>
            <a:ext cx="2339576" cy="3510242"/>
          </a:xfrm>
          <a:prstGeom prst="rect">
            <a:avLst/>
          </a:prstGeom>
        </p:spPr>
      </p:pic>
      <p:pic>
        <p:nvPicPr>
          <p:cNvPr id="11" name="Obrázek 10" descr="Obsah obrázku muž, osoba, držení, stojící&#10;&#10;Popis byl vytvořen automaticky">
            <a:extLst>
              <a:ext uri="{FF2B5EF4-FFF2-40B4-BE49-F238E27FC236}">
                <a16:creationId xmlns:a16="http://schemas.microsoft.com/office/drawing/2014/main" id="{137D81D6-7126-4E74-9802-94E36E4D6C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499" y="1496009"/>
            <a:ext cx="2339576" cy="3510242"/>
          </a:xfrm>
          <a:prstGeom prst="rect">
            <a:avLst/>
          </a:prstGeom>
        </p:spPr>
      </p:pic>
      <p:pic>
        <p:nvPicPr>
          <p:cNvPr id="13" name="Obrázek 12" descr="Obsah obrázku osoba, interiér, žena, držení&#10;&#10;Popis byl vytvořen automaticky">
            <a:extLst>
              <a:ext uri="{FF2B5EF4-FFF2-40B4-BE49-F238E27FC236}">
                <a16:creationId xmlns:a16="http://schemas.microsoft.com/office/drawing/2014/main" id="{E9005EBE-0502-4841-8584-0DBFD56E054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75" y="-153000"/>
            <a:ext cx="2339576" cy="3510242"/>
          </a:xfrm>
          <a:prstGeom prst="rect">
            <a:avLst/>
          </a:prstGeom>
        </p:spPr>
      </p:pic>
      <p:pic>
        <p:nvPicPr>
          <p:cNvPr id="16" name="Obrázek 15" descr="Obsah obrázku osoba, držení, interiér, fialová&#10;&#10;Popis byl vytvořen automaticky">
            <a:extLst>
              <a:ext uri="{FF2B5EF4-FFF2-40B4-BE49-F238E27FC236}">
                <a16:creationId xmlns:a16="http://schemas.microsoft.com/office/drawing/2014/main" id="{7322F9B1-B0F1-4316-9AA9-17BE20267C7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51" y="1496009"/>
            <a:ext cx="2341331" cy="3510242"/>
          </a:xfrm>
          <a:prstGeom prst="rect">
            <a:avLst/>
          </a:prstGeom>
        </p:spPr>
      </p:pic>
      <p:pic>
        <p:nvPicPr>
          <p:cNvPr id="18" name="Obrázek 17" descr="Obsah obrázku muž, osoba, vázanka, interiér&#10;&#10;Popis byl vytvořen automaticky">
            <a:extLst>
              <a:ext uri="{FF2B5EF4-FFF2-40B4-BE49-F238E27FC236}">
                <a16:creationId xmlns:a16="http://schemas.microsoft.com/office/drawing/2014/main" id="{31E8FBD0-7406-4A69-9DF2-45DFEEE07E4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1782" y="-153000"/>
            <a:ext cx="3414103" cy="3048306"/>
          </a:xfrm>
          <a:prstGeom prst="rect">
            <a:avLst/>
          </a:prstGeom>
        </p:spPr>
      </p:pic>
      <p:pic>
        <p:nvPicPr>
          <p:cNvPr id="20" name="Obrázek 19" descr="Obsah obrázku osoba, oblečení, exteriér, držení&#10;&#10;Popis byl vytvořen automaticky">
            <a:extLst>
              <a:ext uri="{FF2B5EF4-FFF2-40B4-BE49-F238E27FC236}">
                <a16:creationId xmlns:a16="http://schemas.microsoft.com/office/drawing/2014/main" id="{B54FD7F1-8FFF-46E7-84B2-AEC6B379C16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20" y="3357242"/>
            <a:ext cx="3365142" cy="2243428"/>
          </a:xfrm>
          <a:prstGeom prst="rect">
            <a:avLst/>
          </a:prstGeom>
        </p:spPr>
      </p:pic>
      <p:pic>
        <p:nvPicPr>
          <p:cNvPr id="22" name="Obrázek 21" descr="Obsah obrázku osoba, oblečení, usmívající se, žena&#10;&#10;Popis byl vytvořen automaticky">
            <a:extLst>
              <a:ext uri="{FF2B5EF4-FFF2-40B4-BE49-F238E27FC236}">
                <a16:creationId xmlns:a16="http://schemas.microsoft.com/office/drawing/2014/main" id="{214D7B8A-D3DA-48D8-92F4-19C8FE1E99C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62" y="4982622"/>
            <a:ext cx="3455513" cy="2303675"/>
          </a:xfrm>
          <a:prstGeom prst="rect">
            <a:avLst/>
          </a:prstGeom>
        </p:spPr>
      </p:pic>
      <p:pic>
        <p:nvPicPr>
          <p:cNvPr id="24" name="Obrázek 23" descr="Obsah obrázku osoba, interiér, žena, držení&#10;&#10;Popis byl vytvořen automaticky">
            <a:extLst>
              <a:ext uri="{FF2B5EF4-FFF2-40B4-BE49-F238E27FC236}">
                <a16:creationId xmlns:a16="http://schemas.microsoft.com/office/drawing/2014/main" id="{641BC049-4793-4F8D-94F4-8D88A8D71F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875" y="3357242"/>
            <a:ext cx="2339576" cy="3510242"/>
          </a:xfrm>
          <a:prstGeom prst="rect">
            <a:avLst/>
          </a:prstGeom>
        </p:spPr>
      </p:pic>
      <p:pic>
        <p:nvPicPr>
          <p:cNvPr id="26" name="Obrázek 25" descr="Obsah obrázku osoba, oblečení, držení, stojící&#10;&#10;Popis byl vytvořen automaticky">
            <a:extLst>
              <a:ext uri="{FF2B5EF4-FFF2-40B4-BE49-F238E27FC236}">
                <a16:creationId xmlns:a16="http://schemas.microsoft.com/office/drawing/2014/main" id="{422B839D-EAD8-4569-8228-BC6F9E6EDC7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51" y="5006251"/>
            <a:ext cx="3414103" cy="2276069"/>
          </a:xfrm>
          <a:prstGeom prst="rect">
            <a:avLst/>
          </a:prstGeom>
        </p:spPr>
      </p:pic>
      <p:pic>
        <p:nvPicPr>
          <p:cNvPr id="28" name="Obrázek 27" descr="Obsah obrázku osoba, interiér, muž, košile&#10;&#10;Popis byl vytvořen automaticky">
            <a:extLst>
              <a:ext uri="{FF2B5EF4-FFF2-40B4-BE49-F238E27FC236}">
                <a16:creationId xmlns:a16="http://schemas.microsoft.com/office/drawing/2014/main" id="{03A52E1D-4210-4E45-944D-1383E405031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4554" y="2895306"/>
            <a:ext cx="3414103" cy="3048306"/>
          </a:xfrm>
          <a:prstGeom prst="rect">
            <a:avLst/>
          </a:prstGeom>
        </p:spPr>
      </p:pic>
      <p:pic>
        <p:nvPicPr>
          <p:cNvPr id="30" name="Obrázek 29" descr="Obsah obrázku muž, osoba, interiér, košile&#10;&#10;Popis byl vytvořen automaticky">
            <a:extLst>
              <a:ext uri="{FF2B5EF4-FFF2-40B4-BE49-F238E27FC236}">
                <a16:creationId xmlns:a16="http://schemas.microsoft.com/office/drawing/2014/main" id="{5EB29D73-DC81-495E-BA0D-459C3FEE70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536" y="7218117"/>
            <a:ext cx="3455513" cy="3085279"/>
          </a:xfrm>
          <a:prstGeom prst="rect">
            <a:avLst/>
          </a:prstGeom>
        </p:spPr>
      </p:pic>
      <p:pic>
        <p:nvPicPr>
          <p:cNvPr id="32" name="Obrázek 31" descr="Obsah obrázku osoba, interiér, muž, pózování&#10;&#10;Popis byl vytvořen automaticky">
            <a:extLst>
              <a:ext uri="{FF2B5EF4-FFF2-40B4-BE49-F238E27FC236}">
                <a16:creationId xmlns:a16="http://schemas.microsoft.com/office/drawing/2014/main" id="{1077EBBC-6240-4C83-97E1-A75B3C2902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47" y="7262668"/>
            <a:ext cx="3414104" cy="3048307"/>
          </a:xfrm>
          <a:prstGeom prst="rect">
            <a:avLst/>
          </a:prstGeom>
        </p:spPr>
      </p:pic>
      <p:pic>
        <p:nvPicPr>
          <p:cNvPr id="34" name="Obrázek 33" descr="Obsah obrázku osoba, oblečení, interiér, žena&#10;&#10;Popis byl vytvořen automaticky">
            <a:extLst>
              <a:ext uri="{FF2B5EF4-FFF2-40B4-BE49-F238E27FC236}">
                <a16:creationId xmlns:a16="http://schemas.microsoft.com/office/drawing/2014/main" id="{E8499860-3FBC-40E9-881C-71BEA2449C0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6819" y="7234156"/>
            <a:ext cx="3411111" cy="304563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42D9833-E36D-4647-8F11-6D0DA8060E14}"/>
              </a:ext>
            </a:extLst>
          </p:cNvPr>
          <p:cNvSpPr/>
          <p:nvPr userDrawn="1"/>
        </p:nvSpPr>
        <p:spPr>
          <a:xfrm>
            <a:off x="-73024" y="-509834"/>
            <a:ext cx="18348465" cy="1148598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Obrázek 6" descr="Obsah obrázku kreslení, hodiny&#10;&#10;Popis byl vytvořen automaticky">
            <a:extLst>
              <a:ext uri="{FF2B5EF4-FFF2-40B4-BE49-F238E27FC236}">
                <a16:creationId xmlns:a16="http://schemas.microsoft.com/office/drawing/2014/main" id="{EC7DD643-30BD-45B3-BD22-3A46A8B9EFC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870" y="319076"/>
            <a:ext cx="4394090" cy="1008000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B6A13468-ACD6-4311-9DC8-BEAA6AE514EA}"/>
              </a:ext>
            </a:extLst>
          </p:cNvPr>
          <p:cNvSpPr txBox="1"/>
          <p:nvPr/>
        </p:nvSpPr>
        <p:spPr>
          <a:xfrm>
            <a:off x="2314047" y="2795259"/>
            <a:ext cx="13574321" cy="436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4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6000" spc="330" dirty="0">
                <a:solidFill>
                  <a:schemeClr val="tx1"/>
                </a:solidFill>
                <a:latin typeface="+mj-lt"/>
              </a:rPr>
              <a:t>We are happy to establish  cooperation with other partners, and to improve the mutual possibilities for students in their search for a perfect study</a:t>
            </a:r>
            <a:r>
              <a:rPr lang="cs-CZ" sz="6000" spc="330" baseline="0" dirty="0">
                <a:solidFill>
                  <a:schemeClr val="tx1"/>
                </a:solidFill>
                <a:latin typeface="+mj-lt"/>
              </a:rPr>
              <a:t> destination.</a:t>
            </a:r>
            <a:endParaRPr lang="cs-CZ" sz="6000" spc="33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032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2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g. Jaromír Cais, Ph.D., FSI UJEP">
            <a:hlinkClick r:id="" action="ppaction://media"/>
            <a:extLst>
              <a:ext uri="{FF2B5EF4-FFF2-40B4-BE49-F238E27FC236}">
                <a16:creationId xmlns:a16="http://schemas.microsoft.com/office/drawing/2014/main" id="{3BA5E24F-84E7-4446-99DB-2C65D236B9DD}"/>
              </a:ext>
            </a:extLst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st="7889" end="1894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012"/>
            <a:ext cx="18302244" cy="10295012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3D7402CB-0761-4545-BE29-64DC8BEEA563}"/>
              </a:ext>
            </a:extLst>
          </p:cNvPr>
          <p:cNvSpPr/>
          <p:nvPr userDrawn="1"/>
        </p:nvSpPr>
        <p:spPr>
          <a:xfrm>
            <a:off x="-19515" y="-603497"/>
            <a:ext cx="18348465" cy="1148598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B6A13468-ACD6-4311-9DC8-BEAA6AE514EA}"/>
              </a:ext>
            </a:extLst>
          </p:cNvPr>
          <p:cNvSpPr txBox="1"/>
          <p:nvPr/>
        </p:nvSpPr>
        <p:spPr>
          <a:xfrm>
            <a:off x="2356839" y="2176115"/>
            <a:ext cx="13574321" cy="3488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4"/>
              </a:lnSpc>
              <a:spcBef>
                <a:spcPts val="0"/>
              </a:spcBef>
              <a:spcAft>
                <a:spcPts val="0"/>
              </a:spcAft>
            </a:pPr>
            <a:r>
              <a:rPr lang="cs-CZ" sz="6000" spc="330" dirty="0">
                <a:solidFill>
                  <a:schemeClr val="tx1"/>
                </a:solidFill>
                <a:latin typeface="+mj-lt"/>
              </a:rPr>
              <a:t>We are always looking for new partners to cooperate with in science, research</a:t>
            </a:r>
            <a:r>
              <a:rPr lang="cs-CZ" sz="6000" spc="330" baseline="0" dirty="0">
                <a:solidFill>
                  <a:schemeClr val="tx1"/>
                </a:solidFill>
                <a:latin typeface="+mj-lt"/>
              </a:rPr>
              <a:t> and mutual study programmes.</a:t>
            </a:r>
            <a:endParaRPr lang="cs-CZ" sz="6000" spc="33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C493C086-9102-4AAF-89F5-B0A1976AC2B6}"/>
              </a:ext>
            </a:extLst>
          </p:cNvPr>
          <p:cNvSpPr txBox="1"/>
          <p:nvPr userDrawn="1"/>
        </p:nvSpPr>
        <p:spPr>
          <a:xfrm>
            <a:off x="288000" y="288000"/>
            <a:ext cx="431064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  <p:sp>
        <p:nvSpPr>
          <p:cNvPr id="2" name="Obdélník 1">
            <a:hlinkClick r:id="rId5"/>
            <a:extLst>
              <a:ext uri="{FF2B5EF4-FFF2-40B4-BE49-F238E27FC236}">
                <a16:creationId xmlns:a16="http://schemas.microsoft.com/office/drawing/2014/main" id="{7E9AB4AD-8914-45EB-9C61-8A79B5E66EE9}"/>
              </a:ext>
            </a:extLst>
          </p:cNvPr>
          <p:cNvSpPr/>
          <p:nvPr userDrawn="1"/>
        </p:nvSpPr>
        <p:spPr>
          <a:xfrm>
            <a:off x="5039543" y="6478514"/>
            <a:ext cx="8208912" cy="1632371"/>
          </a:xfrm>
          <a:prstGeom prst="rect">
            <a:avLst/>
          </a:prstGeom>
          <a:solidFill>
            <a:srgbClr val="6D1F80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b="0" u="none" dirty="0">
                <a:solidFill>
                  <a:schemeClr val="bg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AM</a:t>
            </a:r>
            <a:r>
              <a:rPr lang="cs-CZ" sz="4000" b="0" u="none" baseline="0" dirty="0">
                <a:solidFill>
                  <a:schemeClr val="bg1"/>
                </a:solidFill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INTERESTED IN COOPERATION</a:t>
            </a:r>
            <a:endParaRPr lang="cs-CZ" sz="4000" b="0" u="none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Grafický objekt 12" descr="Kurzor">
            <a:extLst>
              <a:ext uri="{FF2B5EF4-FFF2-40B4-BE49-F238E27FC236}">
                <a16:creationId xmlns:a16="http://schemas.microsoft.com/office/drawing/2014/main" id="{2F54F12D-565B-40AA-8EFB-E9BE4BF9CB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37257" y="7472368"/>
            <a:ext cx="2098327" cy="209832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EE6D6B2-9CD8-450D-908E-56DFFEA3A2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3119" y="391084"/>
            <a:ext cx="4351841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6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21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0" grpId="0"/>
      <p:bldP spid="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A8418B-F4AD-4211-9439-42814F5CBDED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94940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77E46-0C1B-452D-A18E-8B90A7B2BFB0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58169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2A0DF7-CC9C-419E-A25B-E7F1A08C26F8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4631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27FA4C8-9A36-4F1C-B451-5B286CD3D0E8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71880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BA4A58C4-41AD-46F0-B5F7-3C98E7C4FA40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5857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2F48F7B2-2A0E-4658-8F5C-7B4D470FC13F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779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0C5FEB7B-06E9-4D3D-8938-0844AC0C38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15E8B2D-C073-40DA-A2C7-00138E490A31}"/>
              </a:ext>
            </a:extLst>
          </p:cNvPr>
          <p:cNvSpPr/>
          <p:nvPr userDrawn="1"/>
        </p:nvSpPr>
        <p:spPr>
          <a:xfrm>
            <a:off x="0" y="-455475"/>
            <a:ext cx="18348465" cy="11485982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80000"/>
                </a:schemeClr>
              </a:gs>
              <a:gs pos="0">
                <a:schemeClr val="tx1">
                  <a:alpha val="1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52F0164E-9A04-420C-8247-04999944F1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28377" y="373081"/>
            <a:ext cx="5463024" cy="1011671"/>
          </a:xfrm>
          <a:prstGeom prst="rect">
            <a:avLst/>
          </a:prstGeom>
        </p:spPr>
      </p:pic>
      <p:sp>
        <p:nvSpPr>
          <p:cNvPr id="15" name="Zástupný text 4">
            <a:extLst>
              <a:ext uri="{FF2B5EF4-FFF2-40B4-BE49-F238E27FC236}">
                <a16:creationId xmlns:a16="http://schemas.microsoft.com/office/drawing/2014/main" id="{26ECC6D1-B854-402D-A5A7-D35ED0CB44C3}"/>
              </a:ext>
            </a:extLst>
          </p:cNvPr>
          <p:cNvSpPr txBox="1">
            <a:spLocks/>
          </p:cNvSpPr>
          <p:nvPr userDrawn="1"/>
        </p:nvSpPr>
        <p:spPr>
          <a:xfrm>
            <a:off x="1499351" y="1399084"/>
            <a:ext cx="13774516" cy="1080000"/>
          </a:xfrm>
          <a:prstGeom prst="rect">
            <a:avLst/>
          </a:prstGeom>
        </p:spPr>
        <p:txBody>
          <a:bodyPr/>
          <a:lstStyle>
            <a:lvl1pPr marL="0" marR="0" indent="0" algn="l" defTabSz="9143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cs-CZ" sz="5400" kern="1200" spc="287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551"/>
              </a:lnSpc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Jan Evangelista Purkyně University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 Ústí nad Labem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text 11">
            <a:extLst>
              <a:ext uri="{FF2B5EF4-FFF2-40B4-BE49-F238E27FC236}">
                <a16:creationId xmlns:a16="http://schemas.microsoft.com/office/drawing/2014/main" id="{70BB6424-2AE2-4409-8CA0-DD69BA07CF36}"/>
              </a:ext>
            </a:extLst>
          </p:cNvPr>
          <p:cNvSpPr txBox="1">
            <a:spLocks/>
          </p:cNvSpPr>
          <p:nvPr userDrawn="1"/>
        </p:nvSpPr>
        <p:spPr>
          <a:xfrm>
            <a:off x="1499351" y="3299408"/>
            <a:ext cx="12707716" cy="159200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10000" kern="1200" dirty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9600"/>
              </a:lnSpc>
            </a:pPr>
            <a:r>
              <a:rPr lang="en-AU" sz="10001" dirty="0">
                <a:latin typeface="Arial" panose="020B0604020202020204" pitchFamily="34" charset="0"/>
                <a:cs typeface="Arial" panose="020B0604020202020204" pitchFamily="34" charset="0"/>
              </a:rPr>
              <a:t>The Czech Republic</a:t>
            </a:r>
          </a:p>
        </p:txBody>
      </p:sp>
      <p:sp>
        <p:nvSpPr>
          <p:cNvPr id="17" name="Zástupný text 13">
            <a:extLst>
              <a:ext uri="{FF2B5EF4-FFF2-40B4-BE49-F238E27FC236}">
                <a16:creationId xmlns:a16="http://schemas.microsoft.com/office/drawing/2014/main" id="{0FA2A3C3-63E3-4896-A1A3-DFDBAAEA3777}"/>
              </a:ext>
            </a:extLst>
          </p:cNvPr>
          <p:cNvSpPr txBox="1">
            <a:spLocks/>
          </p:cNvSpPr>
          <p:nvPr userDrawn="1"/>
        </p:nvSpPr>
        <p:spPr>
          <a:xfrm>
            <a:off x="1499351" y="7303740"/>
            <a:ext cx="10584607" cy="1085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800" kern="1200" spc="308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920"/>
              </a:lnSpc>
            </a:pPr>
            <a:r>
              <a:rPr lang="cs-CZ" sz="2801" dirty="0">
                <a:latin typeface="Arial" panose="020B0604020202020204" pitchFamily="34" charset="0"/>
                <a:cs typeface="Arial" panose="020B0604020202020204" pitchFamily="34" charset="0"/>
              </a:rPr>
              <a:t>Presenter:</a:t>
            </a:r>
            <a:endParaRPr lang="en-US" sz="280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920"/>
              </a:lnSpc>
            </a:pPr>
            <a:r>
              <a:rPr lang="cs-CZ" sz="2801" dirty="0">
                <a:latin typeface="Arial" panose="020B0604020202020204" pitchFamily="34" charset="0"/>
                <a:cs typeface="Arial" panose="020B0604020202020204" pitchFamily="34" charset="0"/>
              </a:rPr>
              <a:t>Full name and titles</a:t>
            </a:r>
            <a:endParaRPr lang="en-US" sz="280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567CA090-15CB-43B8-9C2A-0290F5E15395}"/>
              </a:ext>
            </a:extLst>
          </p:cNvPr>
          <p:cNvSpPr txBox="1"/>
          <p:nvPr userDrawn="1"/>
        </p:nvSpPr>
        <p:spPr>
          <a:xfrm>
            <a:off x="13104443" y="7998185"/>
            <a:ext cx="4752527" cy="451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cs-CZ" sz="2400" spc="308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www.ujep.cz/en</a:t>
            </a:r>
          </a:p>
        </p:txBody>
      </p:sp>
    </p:spTree>
    <p:extLst>
      <p:ext uri="{BB962C8B-B14F-4D97-AF65-F5344CB8AC3E}">
        <p14:creationId xmlns:p14="http://schemas.microsoft.com/office/powerpoint/2010/main" val="270678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9BF8B6E-A466-4DFA-9A69-92FC2A11D3F8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755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410399E-EF70-4B9E-9F12-455D8B58DDD6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5662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96B8939A-08AA-46C5-B247-65DDD5C1771F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069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CA6EA-37D3-465B-8660-3742B3839F33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2106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354553-B84C-4507-BA85-250ABC57248C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86863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azdn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>
            <a:extLst>
              <a:ext uri="{FF2B5EF4-FFF2-40B4-BE49-F238E27FC236}">
                <a16:creationId xmlns:a16="http://schemas.microsoft.com/office/drawing/2014/main" id="{0DA2DEC6-8644-4C71-AAA9-30F01406B217}"/>
              </a:ext>
            </a:extLst>
          </p:cNvPr>
          <p:cNvSpPr txBox="1"/>
          <p:nvPr userDrawn="1"/>
        </p:nvSpPr>
        <p:spPr>
          <a:xfrm>
            <a:off x="287999" y="288000"/>
            <a:ext cx="590359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12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azdná bez Lo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1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Časová 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1">
            <a:extLst>
              <a:ext uri="{FF2B5EF4-FFF2-40B4-BE49-F238E27FC236}">
                <a16:creationId xmlns:a16="http://schemas.microsoft.com/office/drawing/2014/main" id="{9C943BB6-B2B0-41DC-8DF9-8A4A30A65D33}"/>
              </a:ext>
            </a:extLst>
          </p:cNvPr>
          <p:cNvGrpSpPr/>
          <p:nvPr userDrawn="1"/>
        </p:nvGrpSpPr>
        <p:grpSpPr>
          <a:xfrm rot="-10800000">
            <a:off x="8855203" y="5143500"/>
            <a:ext cx="577593" cy="500195"/>
            <a:chOff x="0" y="0"/>
            <a:chExt cx="6350000" cy="5499100"/>
          </a:xfrm>
          <a:solidFill>
            <a:srgbClr val="6D1F80"/>
          </a:solidFill>
        </p:grpSpPr>
        <p:sp>
          <p:nvSpPr>
            <p:cNvPr id="14" name="Freeform 32">
              <a:extLst>
                <a:ext uri="{FF2B5EF4-FFF2-40B4-BE49-F238E27FC236}">
                  <a16:creationId xmlns:a16="http://schemas.microsoft.com/office/drawing/2014/main" id="{478894FB-DC91-41FF-B0AB-6BABE0BBED23}"/>
                </a:ext>
              </a:extLst>
            </p:cNvPr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close/>
                </a:path>
              </a:pathLst>
            </a:cu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C32670E1-54E3-40C1-871F-B45E66BC45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96" b="11521"/>
          <a:stretch/>
        </p:blipFill>
        <p:spPr>
          <a:xfrm>
            <a:off x="-29457" y="-1175414"/>
            <a:ext cx="18348465" cy="6318914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8B96FFA0-CEF5-4244-89C8-029E783839DD}"/>
              </a:ext>
            </a:extLst>
          </p:cNvPr>
          <p:cNvSpPr/>
          <p:nvPr userDrawn="1"/>
        </p:nvSpPr>
        <p:spPr>
          <a:xfrm>
            <a:off x="-29457" y="-1175414"/>
            <a:ext cx="18348465" cy="6279467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alpha val="3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+mj-lt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575CB74A-4E70-41A9-AF7E-8D24B8CC4457}"/>
              </a:ext>
            </a:extLst>
          </p:cNvPr>
          <p:cNvSpPr txBox="1"/>
          <p:nvPr/>
        </p:nvSpPr>
        <p:spPr>
          <a:xfrm>
            <a:off x="1028700" y="2976199"/>
            <a:ext cx="16232153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endParaRPr lang="en-US" sz="3600" spc="179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2" name="AutoShape 21">
            <a:extLst>
              <a:ext uri="{FF2B5EF4-FFF2-40B4-BE49-F238E27FC236}">
                <a16:creationId xmlns:a16="http://schemas.microsoft.com/office/drawing/2014/main" id="{8BF06136-ADAC-4E69-A376-AE4B6A95BE26}"/>
              </a:ext>
            </a:extLst>
          </p:cNvPr>
          <p:cNvSpPr/>
          <p:nvPr userDrawn="1"/>
        </p:nvSpPr>
        <p:spPr>
          <a:xfrm>
            <a:off x="-346326" y="5104053"/>
            <a:ext cx="19110052" cy="78895"/>
          </a:xfrm>
          <a:prstGeom prst="rect">
            <a:avLst/>
          </a:prstGeom>
          <a:solidFill>
            <a:srgbClr val="6D1F8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sp>
      <p:sp>
        <p:nvSpPr>
          <p:cNvPr id="33" name="TextBox 6">
            <a:extLst>
              <a:ext uri="{FF2B5EF4-FFF2-40B4-BE49-F238E27FC236}">
                <a16:creationId xmlns:a16="http://schemas.microsoft.com/office/drawing/2014/main" id="{5E62665C-29B3-495D-B858-428F7D46EDA1}"/>
              </a:ext>
            </a:extLst>
          </p:cNvPr>
          <p:cNvSpPr txBox="1"/>
          <p:nvPr userDrawn="1"/>
        </p:nvSpPr>
        <p:spPr>
          <a:xfrm>
            <a:off x="288000" y="288000"/>
            <a:ext cx="503072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F2F0F4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F2F0F4"/>
              </a:solidFill>
              <a:latin typeface="+mj-lt"/>
            </a:endParaRPr>
          </a:p>
        </p:txBody>
      </p:sp>
      <p:sp>
        <p:nvSpPr>
          <p:cNvPr id="12" name="Zástupný text 26">
            <a:extLst>
              <a:ext uri="{FF2B5EF4-FFF2-40B4-BE49-F238E27FC236}">
                <a16:creationId xmlns:a16="http://schemas.microsoft.com/office/drawing/2014/main" id="{C953990B-56EC-4E52-9643-FC355715A6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3472" y="1467292"/>
            <a:ext cx="16517381" cy="99405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buNone/>
              <a:defRPr lang="cs-CZ" sz="80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Nadpis snímku</a:t>
            </a:r>
          </a:p>
        </p:txBody>
      </p:sp>
      <p:sp>
        <p:nvSpPr>
          <p:cNvPr id="20" name="Zástupný text 2">
            <a:extLst>
              <a:ext uri="{FF2B5EF4-FFF2-40B4-BE49-F238E27FC236}">
                <a16:creationId xmlns:a16="http://schemas.microsoft.com/office/drawing/2014/main" id="{5D8894DA-A70B-47F7-AD9B-5DF1553CC5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7650" y="6012120"/>
            <a:ext cx="16632452" cy="360424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1" name="Zástupný text 3">
            <a:extLst>
              <a:ext uri="{FF2B5EF4-FFF2-40B4-BE49-F238E27FC236}">
                <a16:creationId xmlns:a16="http://schemas.microsoft.com/office/drawing/2014/main" id="{0B9A5349-7969-41CF-B863-45CAFFC6B4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62149" y="2620870"/>
            <a:ext cx="15232062" cy="20905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2098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Zástupný text 29">
            <a:extLst>
              <a:ext uri="{FF2B5EF4-FFF2-40B4-BE49-F238E27FC236}">
                <a16:creationId xmlns:a16="http://schemas.microsoft.com/office/drawing/2014/main" id="{788ED67F-C7B8-47FC-82B8-E736ACEDDD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06184" y="5931003"/>
            <a:ext cx="5792788" cy="4937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cs-CZ" sz="3400" kern="1200" spc="102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Dělení číslo dva</a:t>
            </a:r>
          </a:p>
        </p:txBody>
      </p:sp>
      <p:sp>
        <p:nvSpPr>
          <p:cNvPr id="42" name="Zástupný text 29">
            <a:extLst>
              <a:ext uri="{FF2B5EF4-FFF2-40B4-BE49-F238E27FC236}">
                <a16:creationId xmlns:a16="http://schemas.microsoft.com/office/drawing/2014/main" id="{C59F2B7D-0859-448B-83CF-55668E4FC5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1377596" y="5931003"/>
            <a:ext cx="5792788" cy="4937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cs-CZ" sz="3400" kern="1200" spc="102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Dělení číslo čtyři</a:t>
            </a:r>
          </a:p>
        </p:txBody>
      </p:sp>
      <p:sp>
        <p:nvSpPr>
          <p:cNvPr id="38" name="Zástupný text 29">
            <a:extLst>
              <a:ext uri="{FF2B5EF4-FFF2-40B4-BE49-F238E27FC236}">
                <a16:creationId xmlns:a16="http://schemas.microsoft.com/office/drawing/2014/main" id="{F94D2F00-3035-4844-BB82-41BE6AA009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77596" y="2879350"/>
            <a:ext cx="5792788" cy="4937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cs-CZ" sz="3400" kern="1200" spc="102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Dělení číslo tři</a:t>
            </a:r>
          </a:p>
        </p:txBody>
      </p:sp>
      <p:sp>
        <p:nvSpPr>
          <p:cNvPr id="30" name="Zástupný text 29">
            <a:extLst>
              <a:ext uri="{FF2B5EF4-FFF2-40B4-BE49-F238E27FC236}">
                <a16:creationId xmlns:a16="http://schemas.microsoft.com/office/drawing/2014/main" id="{2DF60C16-4419-4DB1-BDE1-F08A00B00F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83633" y="2879986"/>
            <a:ext cx="5792788" cy="49371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lang="cs-CZ" sz="3400" kern="1200" spc="102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Dělení číslo jedna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1BD7DEC3-D721-4A7D-A80E-A4524E541131}"/>
              </a:ext>
            </a:extLst>
          </p:cNvPr>
          <p:cNvGrpSpPr/>
          <p:nvPr userDrawn="1"/>
        </p:nvGrpSpPr>
        <p:grpSpPr>
          <a:xfrm>
            <a:off x="1028701" y="2956722"/>
            <a:ext cx="1671007" cy="1671007"/>
            <a:chOff x="0" y="0"/>
            <a:chExt cx="1913890" cy="1913890"/>
          </a:xfrm>
          <a:solidFill>
            <a:schemeClr val="bg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78857B35-760B-4828-9C72-98A282DDAC8D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6D1F8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" name="TextBox 6">
            <a:extLst>
              <a:ext uri="{FF2B5EF4-FFF2-40B4-BE49-F238E27FC236}">
                <a16:creationId xmlns:a16="http://schemas.microsoft.com/office/drawing/2014/main" id="{4D3C446A-BAC7-4C9B-BD88-4DAF1B246D05}"/>
              </a:ext>
            </a:extLst>
          </p:cNvPr>
          <p:cNvSpPr txBox="1"/>
          <p:nvPr userDrawn="1"/>
        </p:nvSpPr>
        <p:spPr>
          <a:xfrm>
            <a:off x="1554460" y="3063563"/>
            <a:ext cx="894528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8"/>
              </a:lnSpc>
            </a:pPr>
            <a:r>
              <a:rPr lang="en-US" sz="9600" spc="28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6" name="Group 7">
            <a:extLst>
              <a:ext uri="{FF2B5EF4-FFF2-40B4-BE49-F238E27FC236}">
                <a16:creationId xmlns:a16="http://schemas.microsoft.com/office/drawing/2014/main" id="{A71599E1-BC5B-44A6-B956-29503915E19B}"/>
              </a:ext>
            </a:extLst>
          </p:cNvPr>
          <p:cNvGrpSpPr/>
          <p:nvPr userDrawn="1"/>
        </p:nvGrpSpPr>
        <p:grpSpPr>
          <a:xfrm>
            <a:off x="9400113" y="2956722"/>
            <a:ext cx="1671007" cy="1671007"/>
            <a:chOff x="0" y="0"/>
            <a:chExt cx="1913890" cy="1913890"/>
          </a:xfrm>
          <a:solidFill>
            <a:srgbClr val="6D1F80"/>
          </a:solidFill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96491660-703B-4568-9E0A-BBCEC509F454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extBox 9">
            <a:extLst>
              <a:ext uri="{FF2B5EF4-FFF2-40B4-BE49-F238E27FC236}">
                <a16:creationId xmlns:a16="http://schemas.microsoft.com/office/drawing/2014/main" id="{6B531395-69E6-4EFD-84B5-0E55F08F1055}"/>
              </a:ext>
            </a:extLst>
          </p:cNvPr>
          <p:cNvSpPr txBox="1"/>
          <p:nvPr userDrawn="1"/>
        </p:nvSpPr>
        <p:spPr>
          <a:xfrm>
            <a:off x="9925872" y="3063563"/>
            <a:ext cx="894528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8"/>
              </a:lnSpc>
            </a:pPr>
            <a:r>
              <a:rPr lang="en-US" sz="9600" spc="28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3DB01525-611E-4381-A4BD-A3D52017D5D0}"/>
              </a:ext>
            </a:extLst>
          </p:cNvPr>
          <p:cNvGrpSpPr/>
          <p:nvPr userDrawn="1"/>
        </p:nvGrpSpPr>
        <p:grpSpPr>
          <a:xfrm>
            <a:off x="1028701" y="6008376"/>
            <a:ext cx="1671007" cy="1671007"/>
            <a:chOff x="0" y="0"/>
            <a:chExt cx="1913890" cy="1913890"/>
          </a:xfrm>
          <a:solidFill>
            <a:srgbClr val="6D1F80"/>
          </a:solidFill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75763F38-688B-4E09-9E92-EF587885C4B7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1" name="TextBox 12">
            <a:extLst>
              <a:ext uri="{FF2B5EF4-FFF2-40B4-BE49-F238E27FC236}">
                <a16:creationId xmlns:a16="http://schemas.microsoft.com/office/drawing/2014/main" id="{068744C4-7D5D-4DD5-9D0A-C1A3A3E7B159}"/>
              </a:ext>
            </a:extLst>
          </p:cNvPr>
          <p:cNvSpPr txBox="1"/>
          <p:nvPr userDrawn="1"/>
        </p:nvSpPr>
        <p:spPr>
          <a:xfrm>
            <a:off x="1554460" y="6115217"/>
            <a:ext cx="894528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8"/>
              </a:lnSpc>
            </a:pPr>
            <a:r>
              <a:rPr lang="en-US" sz="9600" spc="28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2" name="Group 13">
            <a:extLst>
              <a:ext uri="{FF2B5EF4-FFF2-40B4-BE49-F238E27FC236}">
                <a16:creationId xmlns:a16="http://schemas.microsoft.com/office/drawing/2014/main" id="{95336EA0-0DC6-4B49-A72F-4C340335AF32}"/>
              </a:ext>
            </a:extLst>
          </p:cNvPr>
          <p:cNvGrpSpPr/>
          <p:nvPr userDrawn="1"/>
        </p:nvGrpSpPr>
        <p:grpSpPr>
          <a:xfrm>
            <a:off x="9400113" y="6008376"/>
            <a:ext cx="1671007" cy="1671007"/>
            <a:chOff x="0" y="0"/>
            <a:chExt cx="1913890" cy="1913890"/>
          </a:xfrm>
          <a:solidFill>
            <a:srgbClr val="6D1F80"/>
          </a:solidFill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7357FDD8-928B-4CA4-B462-6EDCDB3D2259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grp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4" name="TextBox 15">
            <a:extLst>
              <a:ext uri="{FF2B5EF4-FFF2-40B4-BE49-F238E27FC236}">
                <a16:creationId xmlns:a16="http://schemas.microsoft.com/office/drawing/2014/main" id="{BB07FE0B-84E9-4FA3-A0E4-14203AB75DCC}"/>
              </a:ext>
            </a:extLst>
          </p:cNvPr>
          <p:cNvSpPr txBox="1"/>
          <p:nvPr userDrawn="1"/>
        </p:nvSpPr>
        <p:spPr>
          <a:xfrm>
            <a:off x="9925872" y="6115217"/>
            <a:ext cx="894528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18"/>
              </a:lnSpc>
            </a:pPr>
            <a:r>
              <a:rPr lang="en-US" sz="9600" spc="288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98C284E2-E965-443B-93F9-54CEA541180E}"/>
              </a:ext>
            </a:extLst>
          </p:cNvPr>
          <p:cNvSpPr txBox="1"/>
          <p:nvPr userDrawn="1"/>
        </p:nvSpPr>
        <p:spPr>
          <a:xfrm>
            <a:off x="288000" y="288000"/>
            <a:ext cx="503072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ástupný text 26">
            <a:extLst>
              <a:ext uri="{FF2B5EF4-FFF2-40B4-BE49-F238E27FC236}">
                <a16:creationId xmlns:a16="http://schemas.microsoft.com/office/drawing/2014/main" id="{C2B5C1D1-7D3F-4187-8A9F-9C8712F065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3472" y="505751"/>
            <a:ext cx="9274175" cy="994055"/>
          </a:xfrm>
          <a:prstGeom prst="rect">
            <a:avLst/>
          </a:prstGeom>
        </p:spPr>
        <p:txBody>
          <a:bodyPr/>
          <a:lstStyle>
            <a:lvl1pPr>
              <a:buNone/>
              <a:defRPr lang="cs-CZ" sz="6000" kern="1200" dirty="0">
                <a:solidFill>
                  <a:srgbClr val="6465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cs-CZ" dirty="0"/>
              <a:t>Nadpis snímku</a:t>
            </a:r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E334B2E3-AC37-4CA6-BC4E-45C2A6A6FB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095950" y="3610926"/>
            <a:ext cx="5815014" cy="1531938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000"/>
            </a:lvl2pPr>
            <a:lvl3pPr marL="1371600" indent="0">
              <a:buNone/>
              <a:defRPr sz="2000"/>
            </a:lvl3pPr>
            <a:lvl4pPr marL="2057400" indent="0">
              <a:buNone/>
              <a:defRPr sz="2000"/>
            </a:lvl4pPr>
            <a:lvl5pPr marL="2743200" indent="0">
              <a:buNone/>
              <a:defRPr sz="20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6" name="Zástupný text 14">
            <a:extLst>
              <a:ext uri="{FF2B5EF4-FFF2-40B4-BE49-F238E27FC236}">
                <a16:creationId xmlns:a16="http://schemas.microsoft.com/office/drawing/2014/main" id="{23D26CD2-2D3E-4890-8F70-380892B065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467363" y="3610926"/>
            <a:ext cx="5815014" cy="1531938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000"/>
            </a:lvl2pPr>
            <a:lvl3pPr marL="1371600" indent="0">
              <a:buNone/>
              <a:defRPr sz="2000"/>
            </a:lvl3pPr>
            <a:lvl4pPr marL="2057400" indent="0">
              <a:buNone/>
              <a:defRPr sz="2000"/>
            </a:lvl4pPr>
            <a:lvl5pPr marL="2743200" indent="0">
              <a:buNone/>
              <a:defRPr sz="20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27" name="Zástupný text 14">
            <a:extLst>
              <a:ext uri="{FF2B5EF4-FFF2-40B4-BE49-F238E27FC236}">
                <a16:creationId xmlns:a16="http://schemas.microsoft.com/office/drawing/2014/main" id="{990B20EB-D1F9-48BB-B9A3-15207930548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95950" y="6664494"/>
            <a:ext cx="5815014" cy="1531938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000"/>
            </a:lvl2pPr>
            <a:lvl3pPr marL="1371600" indent="0">
              <a:buNone/>
              <a:defRPr sz="2000"/>
            </a:lvl3pPr>
            <a:lvl4pPr marL="2057400" indent="0">
              <a:buNone/>
              <a:defRPr sz="2000"/>
            </a:lvl4pPr>
            <a:lvl5pPr marL="2743200" indent="0">
              <a:buNone/>
              <a:defRPr sz="20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31" name="Zástupný text 14">
            <a:extLst>
              <a:ext uri="{FF2B5EF4-FFF2-40B4-BE49-F238E27FC236}">
                <a16:creationId xmlns:a16="http://schemas.microsoft.com/office/drawing/2014/main" id="{67F2BE18-9AF2-4230-A95C-61B90C4FA0B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1467363" y="6664494"/>
            <a:ext cx="5815014" cy="1531938"/>
          </a:xfr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0">
              <a:buNone/>
              <a:defRPr sz="2000"/>
            </a:lvl2pPr>
            <a:lvl3pPr marL="1371600" indent="0">
              <a:buNone/>
              <a:defRPr sz="2000"/>
            </a:lvl3pPr>
            <a:lvl4pPr marL="2057400" indent="0">
              <a:buNone/>
              <a:defRPr sz="2000"/>
            </a:lvl4pPr>
            <a:lvl5pPr marL="2743200" indent="0">
              <a:buNone/>
              <a:defRPr sz="20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60489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Zástupný text 56">
            <a:extLst>
              <a:ext uri="{FF2B5EF4-FFF2-40B4-BE49-F238E27FC236}">
                <a16:creationId xmlns:a16="http://schemas.microsoft.com/office/drawing/2014/main" id="{32239694-D497-4E91-846B-B4181A70056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96261" y="7673975"/>
            <a:ext cx="5199062" cy="492125"/>
          </a:xfrm>
          <a:prstGeom prst="rect">
            <a:avLst/>
          </a:prstGeom>
        </p:spPr>
        <p:txBody>
          <a:bodyPr/>
          <a:lstStyle>
            <a:lvl1pPr algn="ctr">
              <a:buNone/>
              <a:defRPr lang="cs-CZ" sz="2700" kern="1200" spc="236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Graf číslo jedna</a:t>
            </a:r>
          </a:p>
        </p:txBody>
      </p:sp>
      <p:sp>
        <p:nvSpPr>
          <p:cNvPr id="64" name="Zástupný text 56">
            <a:extLst>
              <a:ext uri="{FF2B5EF4-FFF2-40B4-BE49-F238E27FC236}">
                <a16:creationId xmlns:a16="http://schemas.microsoft.com/office/drawing/2014/main" id="{D2C713A6-5A7A-412C-B45E-25784B3E47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112800" y="7673975"/>
            <a:ext cx="5199062" cy="492125"/>
          </a:xfrm>
          <a:prstGeom prst="rect">
            <a:avLst/>
          </a:prstGeom>
        </p:spPr>
        <p:txBody>
          <a:bodyPr/>
          <a:lstStyle>
            <a:lvl1pPr algn="ctr">
              <a:buNone/>
              <a:defRPr lang="cs-CZ" sz="2700" kern="1200" spc="236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Graf číslo jedna</a:t>
            </a:r>
          </a:p>
        </p:txBody>
      </p:sp>
      <p:sp>
        <p:nvSpPr>
          <p:cNvPr id="65" name="Zástupný objekt grafu 54">
            <a:extLst>
              <a:ext uri="{FF2B5EF4-FFF2-40B4-BE49-F238E27FC236}">
                <a16:creationId xmlns:a16="http://schemas.microsoft.com/office/drawing/2014/main" id="{6AE8C665-FFC0-4548-9DA7-D8560BD490EB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>
            <a:off x="12438237" y="3127375"/>
            <a:ext cx="4518025" cy="44132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57" name="Zástupný text 56">
            <a:extLst>
              <a:ext uri="{FF2B5EF4-FFF2-40B4-BE49-F238E27FC236}">
                <a16:creationId xmlns:a16="http://schemas.microsoft.com/office/drawing/2014/main" id="{58EE8D97-4454-4C82-B41F-EDE4149E7E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104" y="7673975"/>
            <a:ext cx="5199062" cy="492125"/>
          </a:xfrm>
          <a:prstGeom prst="rect">
            <a:avLst/>
          </a:prstGeom>
        </p:spPr>
        <p:txBody>
          <a:bodyPr/>
          <a:lstStyle>
            <a:lvl1pPr algn="ctr">
              <a:buNone/>
              <a:defRPr lang="cs-CZ" sz="2700" kern="1200" spc="236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Graf číslo jedna</a:t>
            </a:r>
          </a:p>
        </p:txBody>
      </p:sp>
      <p:sp>
        <p:nvSpPr>
          <p:cNvPr id="55" name="Zástupný objekt grafu 54">
            <a:extLst>
              <a:ext uri="{FF2B5EF4-FFF2-40B4-BE49-F238E27FC236}">
                <a16:creationId xmlns:a16="http://schemas.microsoft.com/office/drawing/2014/main" id="{005ED9CA-ABCB-4D1E-A4BD-B924959F670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1404541" y="3127375"/>
            <a:ext cx="4518025" cy="44132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54" name="Zástupný text 26">
            <a:extLst>
              <a:ext uri="{FF2B5EF4-FFF2-40B4-BE49-F238E27FC236}">
                <a16:creationId xmlns:a16="http://schemas.microsoft.com/office/drawing/2014/main" id="{8B2D4E16-9EE8-46DE-B117-B534B49C8F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3472" y="505751"/>
            <a:ext cx="9274175" cy="994055"/>
          </a:xfrm>
          <a:prstGeom prst="rect">
            <a:avLst/>
          </a:prstGeom>
        </p:spPr>
        <p:txBody>
          <a:bodyPr/>
          <a:lstStyle>
            <a:lvl1pPr>
              <a:buNone/>
              <a:defRPr lang="cs-CZ" sz="6000" kern="1200" dirty="0">
                <a:solidFill>
                  <a:srgbClr val="64656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Nadpis snímku</a:t>
            </a:r>
          </a:p>
        </p:txBody>
      </p:sp>
      <p:sp>
        <p:nvSpPr>
          <p:cNvPr id="53" name="TextBox 6">
            <a:extLst>
              <a:ext uri="{FF2B5EF4-FFF2-40B4-BE49-F238E27FC236}">
                <a16:creationId xmlns:a16="http://schemas.microsoft.com/office/drawing/2014/main" id="{D57B2C5F-DCF6-49BC-80A2-797E75D30F94}"/>
              </a:ext>
            </a:extLst>
          </p:cNvPr>
          <p:cNvSpPr txBox="1"/>
          <p:nvPr userDrawn="1"/>
        </p:nvSpPr>
        <p:spPr>
          <a:xfrm>
            <a:off x="288000" y="288000"/>
            <a:ext cx="503072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chemeClr val="tx1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2" name="Zástupný objekt grafu 54">
            <a:extLst>
              <a:ext uri="{FF2B5EF4-FFF2-40B4-BE49-F238E27FC236}">
                <a16:creationId xmlns:a16="http://schemas.microsoft.com/office/drawing/2014/main" id="{345B11C0-1EF1-4774-B3C1-537A6575735D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921698" y="3127375"/>
            <a:ext cx="4518025" cy="441325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1247504B-45A3-4C17-AA72-1A15A21B67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79104" y="8299450"/>
            <a:ext cx="5197475" cy="1668463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F028D7F6-94CB-4902-96EE-DE6E4EF3D1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597848" y="8299450"/>
            <a:ext cx="5197475" cy="1668463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7C24BA86-DCA2-4E66-81F1-0B21870D945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14387" y="8299450"/>
            <a:ext cx="5197475" cy="1668463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78633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/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/>
      <p:bldP spid="53" grpId="0"/>
      <p:bldP spid="62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BBB67F46-C02D-4DB6-B438-D4E0D119EF43}"/>
              </a:ext>
            </a:extLst>
          </p:cNvPr>
          <p:cNvSpPr/>
          <p:nvPr userDrawn="1"/>
        </p:nvSpPr>
        <p:spPr>
          <a:xfrm>
            <a:off x="9753600" y="1696297"/>
            <a:ext cx="7200000" cy="7200000"/>
          </a:xfrm>
          <a:custGeom>
            <a:avLst/>
            <a:gdLst/>
            <a:ahLst/>
            <a:cxnLst/>
            <a:rect l="l" t="t" r="r" b="b"/>
            <a:pathLst>
              <a:path w="1856656" h="1862380">
                <a:moveTo>
                  <a:pt x="0" y="0"/>
                </a:moveTo>
                <a:lnTo>
                  <a:pt x="0" y="1862380"/>
                </a:lnTo>
                <a:lnTo>
                  <a:pt x="1856656" y="1862380"/>
                </a:lnTo>
                <a:lnTo>
                  <a:pt x="1856656" y="0"/>
                </a:lnTo>
                <a:lnTo>
                  <a:pt x="0" y="0"/>
                </a:lnTo>
                <a:close/>
                <a:moveTo>
                  <a:pt x="1795696" y="1801420"/>
                </a:moveTo>
                <a:lnTo>
                  <a:pt x="59690" y="1801420"/>
                </a:lnTo>
                <a:lnTo>
                  <a:pt x="59690" y="59690"/>
                </a:lnTo>
                <a:lnTo>
                  <a:pt x="1795696" y="59690"/>
                </a:lnTo>
                <a:lnTo>
                  <a:pt x="1795696" y="1801420"/>
                </a:lnTo>
                <a:close/>
              </a:path>
            </a:pathLst>
          </a:custGeom>
          <a:noFill/>
          <a:ln w="127000">
            <a:solidFill>
              <a:srgbClr val="6D1F8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endParaRPr lang="cs-CZ" dirty="0">
              <a:latin typeface="+mj-lt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E26EE8D-12C6-4E88-83AF-98A196B2CC90}"/>
              </a:ext>
            </a:extLst>
          </p:cNvPr>
          <p:cNvSpPr txBox="1"/>
          <p:nvPr userDrawn="1"/>
        </p:nvSpPr>
        <p:spPr>
          <a:xfrm>
            <a:off x="288000" y="288000"/>
            <a:ext cx="503072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chemeClr val="tx1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Zástupný text 26">
            <a:extLst>
              <a:ext uri="{FF2B5EF4-FFF2-40B4-BE49-F238E27FC236}">
                <a16:creationId xmlns:a16="http://schemas.microsoft.com/office/drawing/2014/main" id="{ACB767F8-02DF-41E0-B39B-76F9188CCD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3472" y="505751"/>
            <a:ext cx="9274175" cy="994055"/>
          </a:xfrm>
          <a:prstGeom prst="rect">
            <a:avLst/>
          </a:prstGeom>
        </p:spPr>
        <p:txBody>
          <a:bodyPr/>
          <a:lstStyle>
            <a:lvl1pPr>
              <a:buNone/>
              <a:defRPr lang="cs-CZ" sz="6000" kern="1200" dirty="0">
                <a:solidFill>
                  <a:srgbClr val="64656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Nadpis snímku</a:t>
            </a:r>
          </a:p>
        </p:txBody>
      </p:sp>
      <p:sp>
        <p:nvSpPr>
          <p:cNvPr id="32" name="Zástupný objekt grafu 31">
            <a:extLst>
              <a:ext uri="{FF2B5EF4-FFF2-40B4-BE49-F238E27FC236}">
                <a16:creationId xmlns:a16="http://schemas.microsoft.com/office/drawing/2014/main" id="{8B0A5DB8-F18E-4487-904F-697FBEDD81A9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9936089" y="1903413"/>
            <a:ext cx="6840612" cy="6840537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90EC994-C690-471B-A416-C4B26036B9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2950" y="4339828"/>
            <a:ext cx="8401050" cy="1912938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cs-CZ" dirty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0768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26">
            <a:extLst>
              <a:ext uri="{FF2B5EF4-FFF2-40B4-BE49-F238E27FC236}">
                <a16:creationId xmlns:a16="http://schemas.microsoft.com/office/drawing/2014/main" id="{667C0E51-B761-4C3B-BE53-5ED6A7B562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3472" y="505751"/>
            <a:ext cx="9274175" cy="994055"/>
          </a:xfrm>
          <a:prstGeom prst="rect">
            <a:avLst/>
          </a:prstGeom>
        </p:spPr>
        <p:txBody>
          <a:bodyPr/>
          <a:lstStyle>
            <a:lvl1pPr>
              <a:buNone/>
              <a:defRPr lang="cs-CZ" sz="6000" kern="1200" dirty="0">
                <a:solidFill>
                  <a:srgbClr val="64656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Nadpis snímku</a:t>
            </a:r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E1E0D865-3BCF-469D-9FE1-C11A9446DD7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87338" y="2351088"/>
            <a:ext cx="17641887" cy="72707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7230D58-EB90-412D-9CB4-4A65C7D474F3}"/>
              </a:ext>
            </a:extLst>
          </p:cNvPr>
          <p:cNvSpPr txBox="1"/>
          <p:nvPr userDrawn="1"/>
        </p:nvSpPr>
        <p:spPr>
          <a:xfrm>
            <a:off x="288000" y="288000"/>
            <a:ext cx="431064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75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28905035-1BEF-4A83-B3C5-91335065F3CB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17583747"/>
              </p:ext>
            </p:extLst>
          </p:nvPr>
        </p:nvGraphicFramePr>
        <p:xfrm>
          <a:off x="288000" y="2351013"/>
          <a:ext cx="17640975" cy="7271077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{1E171933-4619-4E11-9A3F-F7608DF75F80}</a:tableStyleId>
              </a:tblPr>
              <a:tblGrid>
                <a:gridCol w="588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8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80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4997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bg1"/>
                          </a:solidFill>
                          <a:latin typeface="+mn-lt"/>
                        </a:rPr>
                        <a:t>Academic years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bg1"/>
                          </a:solidFill>
                          <a:latin typeface="+mn-lt"/>
                        </a:rPr>
                        <a:t>Numbers of Partener</a:t>
                      </a:r>
                      <a:r>
                        <a:rPr lang="cs-CZ" sz="1800" baseline="0" dirty="0">
                          <a:solidFill>
                            <a:schemeClr val="bg1"/>
                          </a:solidFill>
                          <a:latin typeface="+mn-lt"/>
                        </a:rPr>
                        <a:t> Institutions</a:t>
                      </a:r>
                      <a:endParaRPr lang="cs-CZ" sz="18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>
                          <a:solidFill>
                            <a:schemeClr val="bg1"/>
                          </a:solidFill>
                          <a:latin typeface="+mn-lt"/>
                        </a:rPr>
                        <a:t>Numbers of Interinstitutional Agreements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01/02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02/03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03/04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04/05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06/07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07/08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08/09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09/10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10/11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11/12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298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12/13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328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14/15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15/16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336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16/17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373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17/18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413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18/19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438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56814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19/20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283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>
                          <a:solidFill>
                            <a:schemeClr val="tx1"/>
                          </a:solidFill>
                          <a:latin typeface="+mn-lt"/>
                        </a:rPr>
                        <a:t>454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TextBox 4">
            <a:extLst>
              <a:ext uri="{FF2B5EF4-FFF2-40B4-BE49-F238E27FC236}">
                <a16:creationId xmlns:a16="http://schemas.microsoft.com/office/drawing/2014/main" id="{D9E468F5-8E1C-46F8-86F9-7964FC243A62}"/>
              </a:ext>
            </a:extLst>
          </p:cNvPr>
          <p:cNvSpPr txBox="1"/>
          <p:nvPr userDrawn="1"/>
        </p:nvSpPr>
        <p:spPr>
          <a:xfrm>
            <a:off x="833024" y="590455"/>
            <a:ext cx="12273376" cy="828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764"/>
              </a:lnSpc>
            </a:pPr>
            <a:r>
              <a:rPr lang="cs-CZ" sz="5500" spc="330" dirty="0">
                <a:solidFill>
                  <a:srgbClr val="646567"/>
                </a:solidFill>
                <a:latin typeface="+mj-lt"/>
              </a:rPr>
              <a:t>Snímek s tabulkou</a:t>
            </a:r>
            <a:endParaRPr lang="en-US" sz="5500" spc="330" dirty="0">
              <a:solidFill>
                <a:srgbClr val="646567"/>
              </a:solidFill>
              <a:latin typeface="+mj-lt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7230D58-EB90-412D-9CB4-4A65C7D474F3}"/>
              </a:ext>
            </a:extLst>
          </p:cNvPr>
          <p:cNvSpPr txBox="1"/>
          <p:nvPr userDrawn="1"/>
        </p:nvSpPr>
        <p:spPr>
          <a:xfrm>
            <a:off x="288000" y="288000"/>
            <a:ext cx="431064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56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toř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ástupný symbol obrázku 25">
            <a:extLst>
              <a:ext uri="{FF2B5EF4-FFF2-40B4-BE49-F238E27FC236}">
                <a16:creationId xmlns:a16="http://schemas.microsoft.com/office/drawing/2014/main" id="{3E5E84D2-7BA7-44F2-9FF0-3B7EF0430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1125" y="2911475"/>
            <a:ext cx="4472426" cy="45354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20" name="Zástupný text 19">
            <a:extLst>
              <a:ext uri="{FF2B5EF4-FFF2-40B4-BE49-F238E27FC236}">
                <a16:creationId xmlns:a16="http://schemas.microsoft.com/office/drawing/2014/main" id="{B1FA65F1-2E22-4409-B231-D2316B3751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91250" y="1561997"/>
            <a:ext cx="5905500" cy="1095375"/>
          </a:xfrm>
          <a:prstGeom prst="rect">
            <a:avLst/>
          </a:prstGeom>
        </p:spPr>
        <p:txBody>
          <a:bodyPr/>
          <a:lstStyle>
            <a:lvl1pPr>
              <a:buNone/>
              <a:defRPr lang="cs-CZ" sz="6000" kern="1200" spc="102" dirty="0">
                <a:solidFill>
                  <a:srgbClr val="646567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Snímek s autory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87F13214-F8A8-4893-B1A4-3F2E28B9CE34}"/>
              </a:ext>
            </a:extLst>
          </p:cNvPr>
          <p:cNvSpPr txBox="1"/>
          <p:nvPr userDrawn="1"/>
        </p:nvSpPr>
        <p:spPr>
          <a:xfrm>
            <a:off x="288000" y="288000"/>
            <a:ext cx="503072" cy="303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19"/>
              </a:lnSpc>
            </a:pPr>
            <a:fld id="{6ED010D1-22B1-4722-AB15-A4D0B50B510C}" type="slidenum">
              <a:rPr lang="en-US" sz="2000" b="1" spc="144" smtClean="0">
                <a:solidFill>
                  <a:srgbClr val="646567"/>
                </a:solidFill>
                <a:latin typeface="+mj-lt"/>
              </a:rPr>
              <a:t>‹#›</a:t>
            </a:fld>
            <a:endParaRPr lang="en-US" sz="2000" b="1" spc="144" dirty="0">
              <a:solidFill>
                <a:srgbClr val="646567"/>
              </a:solidFill>
              <a:latin typeface="+mj-lt"/>
            </a:endParaRPr>
          </a:p>
        </p:txBody>
      </p:sp>
      <p:sp>
        <p:nvSpPr>
          <p:cNvPr id="22" name="Zástupný text 21">
            <a:extLst>
              <a:ext uri="{FF2B5EF4-FFF2-40B4-BE49-F238E27FC236}">
                <a16:creationId xmlns:a16="http://schemas.microsoft.com/office/drawing/2014/main" id="{75388E48-2B22-4588-B48C-9A1A43A147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20775" y="7704085"/>
            <a:ext cx="4267200" cy="1184328"/>
          </a:xfrm>
          <a:prstGeom prst="rect">
            <a:avLst/>
          </a:prstGeom>
        </p:spPr>
        <p:txBody>
          <a:bodyPr/>
          <a:lstStyle>
            <a:lvl1pPr algn="ctr">
              <a:buNone/>
              <a:defRPr lang="cs-CZ" sz="3000" kern="1200" spc="269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Autor číslo jedna</a:t>
            </a:r>
          </a:p>
        </p:txBody>
      </p:sp>
      <p:sp>
        <p:nvSpPr>
          <p:cNvPr id="23" name="Zástupný text 21">
            <a:extLst>
              <a:ext uri="{FF2B5EF4-FFF2-40B4-BE49-F238E27FC236}">
                <a16:creationId xmlns:a16="http://schemas.microsoft.com/office/drawing/2014/main" id="{3CDBAAD6-B626-40E5-AA52-42F94876EF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0500" y="7703466"/>
            <a:ext cx="4267200" cy="1184328"/>
          </a:xfrm>
          <a:prstGeom prst="rect">
            <a:avLst/>
          </a:prstGeom>
        </p:spPr>
        <p:txBody>
          <a:bodyPr/>
          <a:lstStyle>
            <a:lvl1pPr algn="ctr">
              <a:buNone/>
              <a:defRPr lang="cs-CZ" sz="3000" kern="1200" spc="269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Autor číslo dva</a:t>
            </a:r>
          </a:p>
        </p:txBody>
      </p:sp>
      <p:sp>
        <p:nvSpPr>
          <p:cNvPr id="24" name="Zástupný text 21">
            <a:extLst>
              <a:ext uri="{FF2B5EF4-FFF2-40B4-BE49-F238E27FC236}">
                <a16:creationId xmlns:a16="http://schemas.microsoft.com/office/drawing/2014/main" id="{D2448D03-65B5-407B-AAB7-B5A8B61792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49676" y="7703466"/>
            <a:ext cx="4267200" cy="1184328"/>
          </a:xfrm>
          <a:prstGeom prst="rect">
            <a:avLst/>
          </a:prstGeom>
        </p:spPr>
        <p:txBody>
          <a:bodyPr/>
          <a:lstStyle>
            <a:lvl1pPr algn="ctr">
              <a:buNone/>
              <a:defRPr lang="cs-CZ" sz="3000" kern="1200" spc="269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Autor číslo tři</a:t>
            </a:r>
          </a:p>
        </p:txBody>
      </p:sp>
      <p:sp>
        <p:nvSpPr>
          <p:cNvPr id="27" name="Zástupný symbol obrázku 25">
            <a:extLst>
              <a:ext uri="{FF2B5EF4-FFF2-40B4-BE49-F238E27FC236}">
                <a16:creationId xmlns:a16="http://schemas.microsoft.com/office/drawing/2014/main" id="{6743E7FE-A118-4C6A-9A1C-DD550F868C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07787" y="2911475"/>
            <a:ext cx="4472426" cy="45354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cs-CZ" dirty="0"/>
          </a:p>
        </p:txBody>
      </p:sp>
      <p:sp>
        <p:nvSpPr>
          <p:cNvPr id="28" name="Zástupný symbol obrázku 25">
            <a:extLst>
              <a:ext uri="{FF2B5EF4-FFF2-40B4-BE49-F238E27FC236}">
                <a16:creationId xmlns:a16="http://schemas.microsoft.com/office/drawing/2014/main" id="{F12DC25A-1E9B-429F-9AAF-F9003CC5B7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847063" y="2875756"/>
            <a:ext cx="4472426" cy="453548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286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F172C4-926C-42CF-A7F7-3054E073ECE8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Grafický objekt 7">
            <a:extLst>
              <a:ext uri="{FF2B5EF4-FFF2-40B4-BE49-F238E27FC236}">
                <a16:creationId xmlns:a16="http://schemas.microsoft.com/office/drawing/2014/main" id="{96679281-F7B8-4427-AAF4-01BD19154CAC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2557179" y="390972"/>
            <a:ext cx="5443805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8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88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6" r:id="rId10"/>
    <p:sldLayoutId id="2147483687" r:id="rId11"/>
    <p:sldLayoutId id="2147483684" r:id="rId12"/>
    <p:sldLayoutId id="2147483685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91" r:id="rId26"/>
  </p:sldLayoutIdLs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se.ujep.cz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hyperlink" Target="https://www.linkedin.com/company/fseujep/?viewAsMember=true" TargetMode="Externa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www.facebook.com/FSE.UJEP/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s://www.instagram.com/fseujep/?hl=c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AAC2CDC-618B-49D8-B04F-4506B0278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459350"/>
            <a:ext cx="19392900" cy="1204778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41F3006-5CA8-4DEF-B210-F2FB3DBE146B}"/>
              </a:ext>
            </a:extLst>
          </p:cNvPr>
          <p:cNvSpPr/>
          <p:nvPr/>
        </p:nvSpPr>
        <p:spPr>
          <a:xfrm>
            <a:off x="0" y="-533400"/>
            <a:ext cx="19392900" cy="12121833"/>
          </a:xfrm>
          <a:prstGeom prst="rect">
            <a:avLst/>
          </a:prstGeom>
          <a:gradFill>
            <a:gsLst>
              <a:gs pos="30000">
                <a:schemeClr val="bg1">
                  <a:alpha val="90000"/>
                </a:schemeClr>
              </a:gs>
              <a:gs pos="100000">
                <a:srgbClr val="0094D3">
                  <a:alpha val="0"/>
                </a:srgb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>
              <a:latin typeface="+mj-lt"/>
            </a:endParaRPr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372001CE-8C14-4349-B360-D3318AA320E9}"/>
              </a:ext>
            </a:extLst>
          </p:cNvPr>
          <p:cNvGrpSpPr/>
          <p:nvPr/>
        </p:nvGrpSpPr>
        <p:grpSpPr>
          <a:xfrm>
            <a:off x="498469" y="1620706"/>
            <a:ext cx="17899770" cy="2449961"/>
            <a:chOff x="-16363145" y="-79168"/>
            <a:chExt cx="23866357" cy="3266615"/>
          </a:xfrm>
        </p:grpSpPr>
        <p:sp>
          <p:nvSpPr>
            <p:cNvPr id="6" name="TextBox 4">
              <a:extLst>
                <a:ext uri="{FF2B5EF4-FFF2-40B4-BE49-F238E27FC236}">
                  <a16:creationId xmlns:a16="http://schemas.microsoft.com/office/drawing/2014/main" id="{A1E79630-AE95-4296-8225-141D9B749A1C}"/>
                </a:ext>
              </a:extLst>
            </p:cNvPr>
            <p:cNvSpPr txBox="1"/>
            <p:nvPr/>
          </p:nvSpPr>
          <p:spPr>
            <a:xfrm>
              <a:off x="-16296385" y="-79168"/>
              <a:ext cx="23799597" cy="18191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1993"/>
                </a:lnSpc>
              </a:pPr>
              <a:r>
                <a:rPr lang="cs-CZ" sz="7200" b="1" spc="-150" dirty="0">
                  <a:latin typeface="+mj-lt"/>
                </a:rPr>
                <a:t>Fakulta sociálně ekonomická</a:t>
              </a:r>
              <a:endParaRPr lang="en-US" sz="7200" b="1" spc="-150" dirty="0"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3E255ED-5DB1-46A2-ACF5-4411D3083775}"/>
                </a:ext>
              </a:extLst>
            </p:cNvPr>
            <p:cNvSpPr txBox="1"/>
            <p:nvPr/>
          </p:nvSpPr>
          <p:spPr>
            <a:xfrm>
              <a:off x="-16363145" y="2448783"/>
              <a:ext cx="17515563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cs-CZ" sz="3600" b="1" spc="108" dirty="0">
                  <a:latin typeface="+mj-lt"/>
                </a:rPr>
                <a:t>Univerzita Jana Evangelisty Purkyně v Ústí nad Labem</a:t>
              </a:r>
              <a:endParaRPr lang="en-US" sz="3600" b="1" spc="108" dirty="0">
                <a:latin typeface="+mj-lt"/>
              </a:endParaRPr>
            </a:p>
          </p:txBody>
        </p:sp>
        <p:sp>
          <p:nvSpPr>
            <p:cNvPr id="8" name="AutoShape 7">
              <a:extLst>
                <a:ext uri="{FF2B5EF4-FFF2-40B4-BE49-F238E27FC236}">
                  <a16:creationId xmlns:a16="http://schemas.microsoft.com/office/drawing/2014/main" id="{9F480A10-847F-4FE5-AFEF-5BB184632B07}"/>
                </a:ext>
              </a:extLst>
            </p:cNvPr>
            <p:cNvSpPr/>
            <p:nvPr/>
          </p:nvSpPr>
          <p:spPr>
            <a:xfrm>
              <a:off x="-16363145" y="1906854"/>
              <a:ext cx="23313448" cy="101391"/>
            </a:xfrm>
            <a:prstGeom prst="rect">
              <a:avLst/>
            </a:prstGeom>
            <a:solidFill>
              <a:srgbClr val="0094D3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" name="Zástupný text 13">
            <a:extLst>
              <a:ext uri="{FF2B5EF4-FFF2-40B4-BE49-F238E27FC236}">
                <a16:creationId xmlns:a16="http://schemas.microsoft.com/office/drawing/2014/main" id="{F30C5063-8BA4-46D4-A083-86D888312EF1}"/>
              </a:ext>
            </a:extLst>
          </p:cNvPr>
          <p:cNvSpPr txBox="1">
            <a:spLocks/>
          </p:cNvSpPr>
          <p:nvPr/>
        </p:nvSpPr>
        <p:spPr>
          <a:xfrm>
            <a:off x="304443" y="9253136"/>
            <a:ext cx="10584607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cs-CZ" sz="2800" kern="1200" spc="308" dirty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920"/>
              </a:lnSpc>
            </a:pPr>
            <a:r>
              <a:rPr lang="cs-CZ" sz="280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Zpracovala: </a:t>
            </a:r>
            <a:r>
              <a:rPr lang="cs-CZ" b="1" dirty="0">
                <a:solidFill>
                  <a:schemeClr val="tx1"/>
                </a:solidFill>
              </a:rPr>
              <a:t>Ing. Eva Fuchsová, Ph.D. </a:t>
            </a:r>
            <a:r>
              <a:rPr lang="cs-CZ" sz="280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1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4AFCD73D-73D3-4D23-9135-6F6809A5CB5E}"/>
              </a:ext>
            </a:extLst>
          </p:cNvPr>
          <p:cNvSpPr txBox="1"/>
          <p:nvPr/>
        </p:nvSpPr>
        <p:spPr>
          <a:xfrm>
            <a:off x="13231030" y="9258073"/>
            <a:ext cx="4752527" cy="451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920"/>
              </a:lnSpc>
            </a:pPr>
            <a:r>
              <a:rPr lang="cs-CZ" sz="2400" b="1" spc="308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https://www.fse.ujep.cz/</a:t>
            </a:r>
            <a:endParaRPr lang="cs-CZ" sz="2400" b="1" spc="308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6D91648-75F3-0FD1-D67C-29BA5D040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018" y="265587"/>
            <a:ext cx="3441700" cy="13150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5E16E1CE-BF57-5659-A335-50D99C9A6E95}"/>
              </a:ext>
            </a:extLst>
          </p:cNvPr>
          <p:cNvSpPr txBox="1"/>
          <p:nvPr/>
        </p:nvSpPr>
        <p:spPr>
          <a:xfrm>
            <a:off x="498469" y="4611189"/>
            <a:ext cx="1661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>
                <a:latin typeface="+mj-lt"/>
              </a:rPr>
              <a:t>Cost</a:t>
            </a:r>
            <a:r>
              <a:rPr lang="cs-CZ" sz="3600" b="1" dirty="0">
                <a:latin typeface="+mj-lt"/>
              </a:rPr>
              <a:t>-Benefit analýza reformy péče o válečné veterány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8C6AD3B-66EC-0941-6266-5A6927E05653}"/>
              </a:ext>
            </a:extLst>
          </p:cNvPr>
          <p:cNvSpPr txBox="1"/>
          <p:nvPr/>
        </p:nvSpPr>
        <p:spPr>
          <a:xfrm>
            <a:off x="595451" y="5576288"/>
            <a:ext cx="16613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+mj-lt"/>
              </a:rPr>
              <a:t>Shrnutí hlavních výsledků a doporučení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9AD6021-4861-4F41-522C-D9EFF30B5874}"/>
              </a:ext>
            </a:extLst>
          </p:cNvPr>
          <p:cNvSpPr txBox="1"/>
          <p:nvPr/>
        </p:nvSpPr>
        <p:spPr>
          <a:xfrm>
            <a:off x="548539" y="8288037"/>
            <a:ext cx="15058754" cy="45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1800"/>
              </a:spcBef>
              <a:spcAft>
                <a:spcPts val="400"/>
              </a:spcAft>
            </a:pPr>
            <a:r>
              <a:rPr lang="cs-CZ" sz="2400" b="1" dirty="0">
                <a:effectLst/>
                <a:latin typeface="+mj-lt"/>
                <a:ea typeface="Georgia" panose="02040502050405020303" pitchFamily="18" charset="0"/>
                <a:cs typeface="Georgia" panose="02040502050405020303" pitchFamily="18" charset="0"/>
              </a:rPr>
              <a:t>V rámci projektu „Koordinovaný model péče o novodobé válečné veterány v České republice“</a:t>
            </a:r>
          </a:p>
        </p:txBody>
      </p:sp>
    </p:spTree>
    <p:extLst>
      <p:ext uri="{BB962C8B-B14F-4D97-AF65-F5344CB8AC3E}">
        <p14:creationId xmlns:p14="http://schemas.microsoft.com/office/powerpoint/2010/main" val="29021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BCR (Benefit-</a:t>
            </a:r>
            <a:r>
              <a:rPr lang="cs-CZ" dirty="0" err="1"/>
              <a:t>Cost</a:t>
            </a:r>
            <a:r>
              <a:rPr lang="cs-CZ" dirty="0"/>
              <a:t> Ratio)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916713" y="2119167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BA72B4-7670-96C5-668F-EFD5E6A695A8}"/>
              </a:ext>
            </a:extLst>
          </p:cNvPr>
          <p:cNvSpPr txBox="1">
            <a:spLocks/>
          </p:cNvSpPr>
          <p:nvPr/>
        </p:nvSpPr>
        <p:spPr>
          <a:xfrm>
            <a:off x="1136469" y="2319038"/>
            <a:ext cx="15218228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7AAC01-D551-5F9A-1E30-75759F1061AA}"/>
              </a:ext>
            </a:extLst>
          </p:cNvPr>
          <p:cNvSpPr txBox="1">
            <a:spLocks/>
          </p:cNvSpPr>
          <p:nvPr/>
        </p:nvSpPr>
        <p:spPr>
          <a:xfrm>
            <a:off x="1406594" y="2441406"/>
            <a:ext cx="1328912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DDED9E3-2AAF-EB59-65EA-1301D2414EC4}"/>
              </a:ext>
            </a:extLst>
          </p:cNvPr>
          <p:cNvSpPr txBox="1"/>
          <p:nvPr/>
        </p:nvSpPr>
        <p:spPr>
          <a:xfrm>
            <a:off x="1136468" y="2741616"/>
            <a:ext cx="12187646" cy="2881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200" dirty="0"/>
              <a:t>2024: BCR ≈ 0,5 (neefektivní)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200" dirty="0"/>
              <a:t>700 případů: BCR ≈ 0,85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4200" dirty="0"/>
              <a:t>800 případů a 0,1 QALY: BCR ≈ 1,2 (efektivní)</a:t>
            </a:r>
          </a:p>
        </p:txBody>
      </p:sp>
    </p:spTree>
    <p:extLst>
      <p:ext uri="{BB962C8B-B14F-4D97-AF65-F5344CB8AC3E}">
        <p14:creationId xmlns:p14="http://schemas.microsoft.com/office/powerpoint/2010/main" val="3963848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Citlivostní analýza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916713" y="2119167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BA72B4-7670-96C5-668F-EFD5E6A695A8}"/>
              </a:ext>
            </a:extLst>
          </p:cNvPr>
          <p:cNvSpPr txBox="1">
            <a:spLocks/>
          </p:cNvSpPr>
          <p:nvPr/>
        </p:nvSpPr>
        <p:spPr>
          <a:xfrm>
            <a:off x="1136469" y="2319038"/>
            <a:ext cx="15218228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7AAC01-D551-5F9A-1E30-75759F1061AA}"/>
              </a:ext>
            </a:extLst>
          </p:cNvPr>
          <p:cNvSpPr txBox="1">
            <a:spLocks/>
          </p:cNvSpPr>
          <p:nvPr/>
        </p:nvSpPr>
        <p:spPr>
          <a:xfrm>
            <a:off x="1406594" y="2441406"/>
            <a:ext cx="1328912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C7477D-2B36-6023-8F4E-396C6F880649}"/>
              </a:ext>
            </a:extLst>
          </p:cNvPr>
          <p:cNvSpPr txBox="1">
            <a:spLocks/>
          </p:cNvSpPr>
          <p:nvPr/>
        </p:nvSpPr>
        <p:spPr>
          <a:xfrm>
            <a:off x="1265217" y="2668601"/>
            <a:ext cx="1276241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Klíčové faktory: počet případů, QALY/případ, hodnota QALY</a:t>
            </a:r>
          </a:p>
          <a:p>
            <a:pPr>
              <a:lnSpc>
                <a:spcPct val="150000"/>
              </a:lnSpc>
            </a:pPr>
            <a:r>
              <a:rPr lang="cs-CZ" dirty="0"/>
              <a:t>900 případů + 1,2 mil. Kč/QALY → BCR = 1,1+</a:t>
            </a:r>
          </a:p>
          <a:p>
            <a:pPr>
              <a:lnSpc>
                <a:spcPct val="150000"/>
              </a:lnSpc>
            </a:pPr>
            <a:r>
              <a:rPr lang="cs-CZ" dirty="0"/>
              <a:t>Diskontní sazba má menší vliv</a:t>
            </a:r>
          </a:p>
        </p:txBody>
      </p:sp>
    </p:spTree>
    <p:extLst>
      <p:ext uri="{BB962C8B-B14F-4D97-AF65-F5344CB8AC3E}">
        <p14:creationId xmlns:p14="http://schemas.microsoft.com/office/powerpoint/2010/main" val="105027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Scénáře vývoje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916713" y="2119167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BA72B4-7670-96C5-668F-EFD5E6A695A8}"/>
              </a:ext>
            </a:extLst>
          </p:cNvPr>
          <p:cNvSpPr txBox="1">
            <a:spLocks/>
          </p:cNvSpPr>
          <p:nvPr/>
        </p:nvSpPr>
        <p:spPr>
          <a:xfrm>
            <a:off x="1136469" y="2319038"/>
            <a:ext cx="15218228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7AAC01-D551-5F9A-1E30-75759F1061AA}"/>
              </a:ext>
            </a:extLst>
          </p:cNvPr>
          <p:cNvSpPr txBox="1">
            <a:spLocks/>
          </p:cNvSpPr>
          <p:nvPr/>
        </p:nvSpPr>
        <p:spPr>
          <a:xfrm>
            <a:off x="1406594" y="2441406"/>
            <a:ext cx="1328912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C7477D-2B36-6023-8F4E-396C6F880649}"/>
              </a:ext>
            </a:extLst>
          </p:cNvPr>
          <p:cNvSpPr txBox="1">
            <a:spLocks/>
          </p:cNvSpPr>
          <p:nvPr/>
        </p:nvSpPr>
        <p:spPr>
          <a:xfrm>
            <a:off x="1265217" y="2668601"/>
            <a:ext cx="1276241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67B18C-3103-EA28-BE1E-AB128555CF17}"/>
              </a:ext>
            </a:extLst>
          </p:cNvPr>
          <p:cNvSpPr txBox="1">
            <a:spLocks/>
          </p:cNvSpPr>
          <p:nvPr/>
        </p:nvSpPr>
        <p:spPr>
          <a:xfrm>
            <a:off x="1136468" y="2668601"/>
            <a:ext cx="13110915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Pesimistický: BCR 0,25, čistá ztráta</a:t>
            </a:r>
          </a:p>
          <a:p>
            <a:pPr>
              <a:lnSpc>
                <a:spcPct val="150000"/>
              </a:lnSpc>
            </a:pPr>
            <a:r>
              <a:rPr lang="cs-CZ" dirty="0"/>
              <a:t>Realistický: BCR 0,85, NPV –8,9 mil. Kč</a:t>
            </a:r>
          </a:p>
          <a:p>
            <a:pPr>
              <a:lnSpc>
                <a:spcPct val="150000"/>
              </a:lnSpc>
            </a:pPr>
            <a:r>
              <a:rPr lang="cs-CZ" dirty="0"/>
              <a:t>Optimistický: BCR 1,82, čistý zisk 48,7 mil. Kč</a:t>
            </a:r>
          </a:p>
        </p:txBody>
      </p:sp>
    </p:spTree>
    <p:extLst>
      <p:ext uri="{BB962C8B-B14F-4D97-AF65-F5344CB8AC3E}">
        <p14:creationId xmlns:p14="http://schemas.microsoft.com/office/powerpoint/2010/main" val="105477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Neekonomické přínosy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873331" y="2051785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BA72B4-7670-96C5-668F-EFD5E6A695A8}"/>
              </a:ext>
            </a:extLst>
          </p:cNvPr>
          <p:cNvSpPr txBox="1">
            <a:spLocks/>
          </p:cNvSpPr>
          <p:nvPr/>
        </p:nvSpPr>
        <p:spPr>
          <a:xfrm>
            <a:off x="1136469" y="2319038"/>
            <a:ext cx="15218228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7AAC01-D551-5F9A-1E30-75759F1061AA}"/>
              </a:ext>
            </a:extLst>
          </p:cNvPr>
          <p:cNvSpPr txBox="1">
            <a:spLocks/>
          </p:cNvSpPr>
          <p:nvPr/>
        </p:nvSpPr>
        <p:spPr>
          <a:xfrm>
            <a:off x="1406594" y="2441406"/>
            <a:ext cx="1328912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C7477D-2B36-6023-8F4E-396C6F880649}"/>
              </a:ext>
            </a:extLst>
          </p:cNvPr>
          <p:cNvSpPr txBox="1">
            <a:spLocks/>
          </p:cNvSpPr>
          <p:nvPr/>
        </p:nvSpPr>
        <p:spPr>
          <a:xfrm>
            <a:off x="1265217" y="2668601"/>
            <a:ext cx="1276241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67B18C-3103-EA28-BE1E-AB128555CF17}"/>
              </a:ext>
            </a:extLst>
          </p:cNvPr>
          <p:cNvSpPr txBox="1">
            <a:spLocks/>
          </p:cNvSpPr>
          <p:nvPr/>
        </p:nvSpPr>
        <p:spPr>
          <a:xfrm>
            <a:off x="1136468" y="2668601"/>
            <a:ext cx="13110915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18491E-76F8-1504-2DDE-55C4573EB309}"/>
              </a:ext>
            </a:extLst>
          </p:cNvPr>
          <p:cNvSpPr txBox="1">
            <a:spLocks/>
          </p:cNvSpPr>
          <p:nvPr/>
        </p:nvSpPr>
        <p:spPr>
          <a:xfrm>
            <a:off x="1151409" y="2082377"/>
            <a:ext cx="14734905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Zvýšení důstojnosti a uznání pro veterány</a:t>
            </a:r>
          </a:p>
          <a:p>
            <a:pPr>
              <a:lnSpc>
                <a:spcPct val="150000"/>
              </a:lnSpc>
            </a:pPr>
            <a:r>
              <a:rPr lang="cs-CZ" dirty="0"/>
              <a:t>Posílení společenské soudržnosti</a:t>
            </a:r>
          </a:p>
          <a:p>
            <a:pPr>
              <a:lnSpc>
                <a:spcPct val="150000"/>
              </a:lnSpc>
            </a:pPr>
            <a:r>
              <a:rPr lang="cs-CZ" dirty="0"/>
              <a:t>Prevence sociálního vyloučení</a:t>
            </a:r>
          </a:p>
          <a:p>
            <a:pPr>
              <a:lnSpc>
                <a:spcPct val="150000"/>
              </a:lnSpc>
            </a:pPr>
            <a:r>
              <a:rPr lang="cs-CZ" dirty="0"/>
              <a:t>Zlepšení duševního zdraví</a:t>
            </a:r>
          </a:p>
          <a:p>
            <a:pPr>
              <a:lnSpc>
                <a:spcPct val="150000"/>
              </a:lnSpc>
            </a:pPr>
            <a:r>
              <a:rPr lang="cs-CZ" dirty="0"/>
              <a:t>Model pro jiné skupiny</a:t>
            </a:r>
          </a:p>
        </p:txBody>
      </p:sp>
    </p:spTree>
    <p:extLst>
      <p:ext uri="{BB962C8B-B14F-4D97-AF65-F5344CB8AC3E}">
        <p14:creationId xmlns:p14="http://schemas.microsoft.com/office/powerpoint/2010/main" val="16445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Doporučení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873331" y="2051785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BA72B4-7670-96C5-668F-EFD5E6A695A8}"/>
              </a:ext>
            </a:extLst>
          </p:cNvPr>
          <p:cNvSpPr txBox="1">
            <a:spLocks/>
          </p:cNvSpPr>
          <p:nvPr/>
        </p:nvSpPr>
        <p:spPr>
          <a:xfrm>
            <a:off x="1136469" y="2319038"/>
            <a:ext cx="15218228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7AAC01-D551-5F9A-1E30-75759F1061AA}"/>
              </a:ext>
            </a:extLst>
          </p:cNvPr>
          <p:cNvSpPr txBox="1">
            <a:spLocks/>
          </p:cNvSpPr>
          <p:nvPr/>
        </p:nvSpPr>
        <p:spPr>
          <a:xfrm>
            <a:off x="1406594" y="2441406"/>
            <a:ext cx="1328912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C7477D-2B36-6023-8F4E-396C6F880649}"/>
              </a:ext>
            </a:extLst>
          </p:cNvPr>
          <p:cNvSpPr txBox="1">
            <a:spLocks/>
          </p:cNvSpPr>
          <p:nvPr/>
        </p:nvSpPr>
        <p:spPr>
          <a:xfrm>
            <a:off x="1265217" y="2668601"/>
            <a:ext cx="1276241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67B18C-3103-EA28-BE1E-AB128555CF17}"/>
              </a:ext>
            </a:extLst>
          </p:cNvPr>
          <p:cNvSpPr txBox="1">
            <a:spLocks/>
          </p:cNvSpPr>
          <p:nvPr/>
        </p:nvSpPr>
        <p:spPr>
          <a:xfrm>
            <a:off x="1136468" y="2668601"/>
            <a:ext cx="13110915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18491E-76F8-1504-2DDE-55C4573EB309}"/>
              </a:ext>
            </a:extLst>
          </p:cNvPr>
          <p:cNvSpPr txBox="1">
            <a:spLocks/>
          </p:cNvSpPr>
          <p:nvPr/>
        </p:nvSpPr>
        <p:spPr>
          <a:xfrm>
            <a:off x="1151409" y="2082377"/>
            <a:ext cx="14734905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7365399-52E4-C16C-AF11-76D279B3F7E7}"/>
              </a:ext>
            </a:extLst>
          </p:cNvPr>
          <p:cNvSpPr txBox="1">
            <a:spLocks/>
          </p:cNvSpPr>
          <p:nvPr/>
        </p:nvSpPr>
        <p:spPr>
          <a:xfrm>
            <a:off x="1136467" y="2185411"/>
            <a:ext cx="16000124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Udržet model Agentura + Komunitní centra</a:t>
            </a:r>
          </a:p>
          <a:p>
            <a:pPr>
              <a:lnSpc>
                <a:spcPct val="150000"/>
              </a:lnSpc>
            </a:pPr>
            <a:r>
              <a:rPr lang="cs-CZ" dirty="0"/>
              <a:t>Posílit personální kapacitu (41 zaměstnanců, 800+ případů)</a:t>
            </a:r>
          </a:p>
          <a:p>
            <a:pPr>
              <a:lnSpc>
                <a:spcPct val="150000"/>
              </a:lnSpc>
            </a:pPr>
            <a:r>
              <a:rPr lang="cs-CZ" dirty="0"/>
              <a:t>Zaměřit se na rizikové skupiny</a:t>
            </a:r>
          </a:p>
          <a:p>
            <a:pPr>
              <a:lnSpc>
                <a:spcPct val="150000"/>
              </a:lnSpc>
            </a:pPr>
            <a:r>
              <a:rPr lang="cs-CZ" dirty="0"/>
              <a:t>Stabilizovat peer přístup</a:t>
            </a:r>
          </a:p>
          <a:p>
            <a:pPr>
              <a:lnSpc>
                <a:spcPct val="150000"/>
              </a:lnSpc>
            </a:pPr>
            <a:r>
              <a:rPr lang="cs-CZ" dirty="0"/>
              <a:t>Zavést systematický monitoring</a:t>
            </a:r>
          </a:p>
        </p:txBody>
      </p:sp>
    </p:spTree>
    <p:extLst>
      <p:ext uri="{BB962C8B-B14F-4D97-AF65-F5344CB8AC3E}">
        <p14:creationId xmlns:p14="http://schemas.microsoft.com/office/powerpoint/2010/main" val="297613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Závěr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873331" y="2051785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BA72B4-7670-96C5-668F-EFD5E6A695A8}"/>
              </a:ext>
            </a:extLst>
          </p:cNvPr>
          <p:cNvSpPr txBox="1">
            <a:spLocks/>
          </p:cNvSpPr>
          <p:nvPr/>
        </p:nvSpPr>
        <p:spPr>
          <a:xfrm>
            <a:off x="1136469" y="2319038"/>
            <a:ext cx="15218228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7AAC01-D551-5F9A-1E30-75759F1061AA}"/>
              </a:ext>
            </a:extLst>
          </p:cNvPr>
          <p:cNvSpPr txBox="1">
            <a:spLocks/>
          </p:cNvSpPr>
          <p:nvPr/>
        </p:nvSpPr>
        <p:spPr>
          <a:xfrm>
            <a:off x="1406594" y="2441406"/>
            <a:ext cx="1328912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C7477D-2B36-6023-8F4E-396C6F880649}"/>
              </a:ext>
            </a:extLst>
          </p:cNvPr>
          <p:cNvSpPr txBox="1">
            <a:spLocks/>
          </p:cNvSpPr>
          <p:nvPr/>
        </p:nvSpPr>
        <p:spPr>
          <a:xfrm>
            <a:off x="1265217" y="2668601"/>
            <a:ext cx="1276241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E67B18C-3103-EA28-BE1E-AB128555CF17}"/>
              </a:ext>
            </a:extLst>
          </p:cNvPr>
          <p:cNvSpPr txBox="1">
            <a:spLocks/>
          </p:cNvSpPr>
          <p:nvPr/>
        </p:nvSpPr>
        <p:spPr>
          <a:xfrm>
            <a:off x="1136468" y="2668601"/>
            <a:ext cx="13110915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218491E-76F8-1504-2DDE-55C4573EB309}"/>
              </a:ext>
            </a:extLst>
          </p:cNvPr>
          <p:cNvSpPr txBox="1">
            <a:spLocks/>
          </p:cNvSpPr>
          <p:nvPr/>
        </p:nvSpPr>
        <p:spPr>
          <a:xfrm>
            <a:off x="1151409" y="2082377"/>
            <a:ext cx="14734905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7365399-52E4-C16C-AF11-76D279B3F7E7}"/>
              </a:ext>
            </a:extLst>
          </p:cNvPr>
          <p:cNvSpPr txBox="1">
            <a:spLocks/>
          </p:cNvSpPr>
          <p:nvPr/>
        </p:nvSpPr>
        <p:spPr>
          <a:xfrm>
            <a:off x="1136467" y="2185411"/>
            <a:ext cx="16000124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0D17DFB-2CF0-0EAB-6EE4-FD4CED17EC63}"/>
              </a:ext>
            </a:extLst>
          </p:cNvPr>
          <p:cNvSpPr txBox="1">
            <a:spLocks/>
          </p:cNvSpPr>
          <p:nvPr/>
        </p:nvSpPr>
        <p:spPr>
          <a:xfrm>
            <a:off x="1084215" y="2880518"/>
            <a:ext cx="13742127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Reforma má potenciál být ekonomicky efektivní</a:t>
            </a:r>
          </a:p>
          <a:p>
            <a:pPr>
              <a:lnSpc>
                <a:spcPct val="150000"/>
              </a:lnSpc>
            </a:pPr>
            <a:r>
              <a:rPr lang="cs-CZ" dirty="0"/>
              <a:t>Přináší významné neekonomické přínosy</a:t>
            </a:r>
          </a:p>
          <a:p>
            <a:pPr>
              <a:lnSpc>
                <a:spcPct val="150000"/>
              </a:lnSpc>
            </a:pPr>
            <a:r>
              <a:rPr lang="cs-CZ" dirty="0"/>
              <a:t>Při plném rozvoji → očekávaná návratnost a udržitelnost</a:t>
            </a:r>
          </a:p>
        </p:txBody>
      </p:sp>
    </p:spTree>
    <p:extLst>
      <p:ext uri="{BB962C8B-B14F-4D97-AF65-F5344CB8AC3E}">
        <p14:creationId xmlns:p14="http://schemas.microsoft.com/office/powerpoint/2010/main" val="2001119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>
            <a:hlinkClick r:id="rId2"/>
            <a:extLst>
              <a:ext uri="{FF2B5EF4-FFF2-40B4-BE49-F238E27FC236}">
                <a16:creationId xmlns:a16="http://schemas.microsoft.com/office/drawing/2014/main" id="{6D2529CB-5C62-40D3-8AF2-85CE07A8F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458" y="7241330"/>
            <a:ext cx="1800000" cy="1800000"/>
          </a:xfrm>
          <a:prstGeom prst="rect">
            <a:avLst/>
          </a:prstGeom>
        </p:spPr>
      </p:pic>
      <p:pic>
        <p:nvPicPr>
          <p:cNvPr id="29" name="Obrázek 28">
            <a:hlinkClick r:id="rId4"/>
            <a:extLst>
              <a:ext uri="{FF2B5EF4-FFF2-40B4-BE49-F238E27FC236}">
                <a16:creationId xmlns:a16="http://schemas.microsoft.com/office/drawing/2014/main" id="{7CCDB9CC-43EB-4353-86BC-CC14C04CA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333" y="1973476"/>
            <a:ext cx="1800000" cy="1800000"/>
          </a:xfrm>
          <a:prstGeom prst="rect">
            <a:avLst/>
          </a:prstGeom>
        </p:spPr>
      </p:pic>
      <p:pic>
        <p:nvPicPr>
          <p:cNvPr id="31" name="Obrázek 30">
            <a:hlinkClick r:id="rId6"/>
            <a:extLst>
              <a:ext uri="{FF2B5EF4-FFF2-40B4-BE49-F238E27FC236}">
                <a16:creationId xmlns:a16="http://schemas.microsoft.com/office/drawing/2014/main" id="{79EA2926-418C-400C-B7AF-411575F52C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895" y="4503322"/>
            <a:ext cx="1800000" cy="1800000"/>
          </a:xfrm>
          <a:prstGeom prst="rect">
            <a:avLst/>
          </a:prstGeom>
        </p:spPr>
      </p:pic>
      <p:sp>
        <p:nvSpPr>
          <p:cNvPr id="33" name="Zástupný text 2">
            <a:extLst>
              <a:ext uri="{FF2B5EF4-FFF2-40B4-BE49-F238E27FC236}">
                <a16:creationId xmlns:a16="http://schemas.microsoft.com/office/drawing/2014/main" id="{8384BF14-C203-4121-9415-82E807F18152}"/>
              </a:ext>
            </a:extLst>
          </p:cNvPr>
          <p:cNvSpPr txBox="1">
            <a:spLocks/>
          </p:cNvSpPr>
          <p:nvPr/>
        </p:nvSpPr>
        <p:spPr>
          <a:xfrm>
            <a:off x="1929509" y="495337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4800" b="1" dirty="0">
                <a:solidFill>
                  <a:srgbClr val="0095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pozornost!</a:t>
            </a:r>
          </a:p>
        </p:txBody>
      </p:sp>
      <p:sp>
        <p:nvSpPr>
          <p:cNvPr id="34" name="Zástupný text 2">
            <a:extLst>
              <a:ext uri="{FF2B5EF4-FFF2-40B4-BE49-F238E27FC236}">
                <a16:creationId xmlns:a16="http://schemas.microsoft.com/office/drawing/2014/main" id="{0D840415-DC5B-4A1E-AEAC-93982BDB4F69}"/>
              </a:ext>
            </a:extLst>
          </p:cNvPr>
          <p:cNvSpPr txBox="1">
            <a:spLocks/>
          </p:cNvSpPr>
          <p:nvPr/>
        </p:nvSpPr>
        <p:spPr>
          <a:xfrm>
            <a:off x="12801215" y="2642542"/>
            <a:ext cx="4962304" cy="73173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500" b="1" dirty="0">
                <a:solidFill>
                  <a:srgbClr val="0095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cs-CZ" sz="2500" b="1" dirty="0" err="1">
                <a:solidFill>
                  <a:srgbClr val="0095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fseujep</a:t>
            </a:r>
            <a:endParaRPr lang="cs-CZ" sz="2500" b="1" dirty="0">
              <a:solidFill>
                <a:srgbClr val="0095C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Zástupný text 2">
            <a:extLst>
              <a:ext uri="{FF2B5EF4-FFF2-40B4-BE49-F238E27FC236}">
                <a16:creationId xmlns:a16="http://schemas.microsoft.com/office/drawing/2014/main" id="{43E8AF9B-5E70-40A5-A848-A0CADBDA7E59}"/>
              </a:ext>
            </a:extLst>
          </p:cNvPr>
          <p:cNvSpPr txBox="1">
            <a:spLocks/>
          </p:cNvSpPr>
          <p:nvPr/>
        </p:nvSpPr>
        <p:spPr>
          <a:xfrm>
            <a:off x="12801215" y="5143500"/>
            <a:ext cx="4962304" cy="73173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500" b="1" dirty="0">
                <a:solidFill>
                  <a:srgbClr val="0095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Fakulta sociálně ekonomická</a:t>
            </a:r>
          </a:p>
        </p:txBody>
      </p:sp>
      <p:sp>
        <p:nvSpPr>
          <p:cNvPr id="36" name="Zástupný text 2">
            <a:extLst>
              <a:ext uri="{FF2B5EF4-FFF2-40B4-BE49-F238E27FC236}">
                <a16:creationId xmlns:a16="http://schemas.microsoft.com/office/drawing/2014/main" id="{A8045E7F-6A03-4513-81F8-7354A4E1AE67}"/>
              </a:ext>
            </a:extLst>
          </p:cNvPr>
          <p:cNvSpPr txBox="1">
            <a:spLocks/>
          </p:cNvSpPr>
          <p:nvPr/>
        </p:nvSpPr>
        <p:spPr>
          <a:xfrm>
            <a:off x="12801215" y="7979921"/>
            <a:ext cx="4962304" cy="73173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500" b="1" dirty="0">
                <a:solidFill>
                  <a:srgbClr val="0095C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FSE UJEP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9E46B63-BD63-5EDC-E392-620727C19D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16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/>
              <a:t>Úvod a vymezení projektu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778372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71C0241-DF98-5642-46E6-07F3070C47F6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Cíl: zhodnotit efektivitu nového systému péče</a:t>
            </a:r>
          </a:p>
          <a:p>
            <a:pPr>
              <a:lnSpc>
                <a:spcPct val="150000"/>
              </a:lnSpc>
            </a:pPr>
            <a:r>
              <a:rPr lang="cs-CZ" dirty="0"/>
              <a:t>Časový rámec: rok 2024 + výhled 5 let</a:t>
            </a:r>
          </a:p>
          <a:p>
            <a:pPr>
              <a:lnSpc>
                <a:spcPct val="150000"/>
              </a:lnSpc>
            </a:pPr>
            <a:r>
              <a:rPr lang="cs-CZ" dirty="0"/>
              <a:t>Hlavní změny: Agentura, novela zákona, komunitní centra</a:t>
            </a:r>
          </a:p>
        </p:txBody>
      </p:sp>
    </p:spTree>
    <p:extLst>
      <p:ext uri="{BB962C8B-B14F-4D97-AF65-F5344CB8AC3E}">
        <p14:creationId xmlns:p14="http://schemas.microsoft.com/office/powerpoint/2010/main" val="137574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Klíčové prvky reformy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806974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914400" y="2324955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Zřízení Agentury</a:t>
            </a:r>
          </a:p>
          <a:p>
            <a:pPr>
              <a:lnSpc>
                <a:spcPct val="150000"/>
              </a:lnSpc>
            </a:pPr>
            <a:r>
              <a:rPr lang="cs-CZ" dirty="0"/>
              <a:t>Peer přístup (veteráni pomáhají veteránům)</a:t>
            </a:r>
          </a:p>
          <a:p>
            <a:pPr>
              <a:lnSpc>
                <a:spcPct val="150000"/>
              </a:lnSpc>
            </a:pPr>
            <a:r>
              <a:rPr lang="cs-CZ" dirty="0"/>
              <a:t>Síť komunitních center a terénních pracovníků</a:t>
            </a:r>
          </a:p>
          <a:p>
            <a:pPr>
              <a:lnSpc>
                <a:spcPct val="150000"/>
              </a:lnSpc>
            </a:pPr>
            <a:r>
              <a:rPr lang="cs-CZ" dirty="0"/>
              <a:t>Novela zákona č. 170/2002 Sb.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DB91AD4-F88F-943B-040A-E957DA40F208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63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Metodika CBA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916713" y="2119167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 err="1"/>
              <a:t>Cost</a:t>
            </a:r>
            <a:r>
              <a:rPr lang="cs-CZ" dirty="0"/>
              <a:t>-Benefit </a:t>
            </a:r>
            <a:r>
              <a:rPr lang="cs-CZ" dirty="0" err="1"/>
              <a:t>Analysis</a:t>
            </a:r>
            <a:r>
              <a:rPr lang="cs-CZ" dirty="0"/>
              <a:t> (CBA)</a:t>
            </a:r>
          </a:p>
          <a:p>
            <a:pPr>
              <a:lnSpc>
                <a:spcPct val="150000"/>
              </a:lnSpc>
            </a:pPr>
            <a:r>
              <a:rPr lang="cs-CZ" dirty="0"/>
              <a:t>Ukazatele: NPV, BCR</a:t>
            </a:r>
          </a:p>
          <a:p>
            <a:pPr>
              <a:lnSpc>
                <a:spcPct val="150000"/>
              </a:lnSpc>
            </a:pPr>
            <a:r>
              <a:rPr lang="cs-CZ" dirty="0"/>
              <a:t>Přístupy: QALY, odhad úspor, </a:t>
            </a:r>
            <a:r>
              <a:rPr lang="cs-CZ" dirty="0" err="1"/>
              <a:t>scénářová</a:t>
            </a:r>
            <a:r>
              <a:rPr lang="cs-CZ" dirty="0"/>
              <a:t> a citlivostní analýza</a:t>
            </a:r>
          </a:p>
          <a:p>
            <a:pPr>
              <a:lnSpc>
                <a:spcPct val="150000"/>
              </a:lnSpc>
            </a:pPr>
            <a:r>
              <a:rPr lang="cs-CZ" dirty="0"/>
              <a:t>Konzervativní přístup k odhadům</a:t>
            </a:r>
          </a:p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86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Náklady projektu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916713" y="2119167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Celkové náklady 2024: cca 50 mil. Kč</a:t>
            </a:r>
          </a:p>
          <a:p>
            <a:pPr>
              <a:lnSpc>
                <a:spcPct val="150000"/>
              </a:lnSpc>
            </a:pPr>
            <a:r>
              <a:rPr lang="cs-CZ" dirty="0"/>
              <a:t>Chybějící investiční náklady (technika, školení)</a:t>
            </a:r>
          </a:p>
          <a:p>
            <a:pPr>
              <a:lnSpc>
                <a:spcPct val="150000"/>
              </a:lnSpc>
            </a:pPr>
            <a:r>
              <a:rPr lang="cs-CZ" dirty="0"/>
              <a:t>Riziko duplicitních položek</a:t>
            </a:r>
          </a:p>
          <a:p>
            <a:pPr>
              <a:lnSpc>
                <a:spcPct val="150000"/>
              </a:lnSpc>
            </a:pPr>
            <a:r>
              <a:rPr lang="cs-CZ" dirty="0"/>
              <a:t>Interpretace: rámcové, nikoli úplné vyčíslení</a:t>
            </a:r>
          </a:p>
        </p:txBody>
      </p:sp>
    </p:spTree>
    <p:extLst>
      <p:ext uri="{BB962C8B-B14F-4D97-AF65-F5344CB8AC3E}">
        <p14:creationId xmlns:p14="http://schemas.microsoft.com/office/powerpoint/2010/main" val="2165050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Přímé přínosy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916713" y="2119167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344 případů řešených v roce 2024 (+180 %)</a:t>
            </a:r>
          </a:p>
          <a:p>
            <a:pPr>
              <a:lnSpc>
                <a:spcPct val="150000"/>
              </a:lnSpc>
            </a:pPr>
            <a:r>
              <a:rPr lang="cs-CZ" dirty="0"/>
              <a:t>1 193 h osobního kontaktu, 637 h telefonického kontaktu</a:t>
            </a:r>
          </a:p>
          <a:p>
            <a:pPr>
              <a:lnSpc>
                <a:spcPct val="150000"/>
              </a:lnSpc>
            </a:pPr>
            <a:r>
              <a:rPr lang="cs-CZ" dirty="0"/>
              <a:t>178 osvětových akcí (1 026 h)</a:t>
            </a:r>
          </a:p>
          <a:p>
            <a:pPr>
              <a:lnSpc>
                <a:spcPct val="150000"/>
              </a:lnSpc>
            </a:pPr>
            <a:r>
              <a:rPr lang="cs-CZ" dirty="0"/>
              <a:t>574 jednání s organizacemi (71 % nových partnerů)</a:t>
            </a:r>
          </a:p>
          <a:p>
            <a:pPr>
              <a:lnSpc>
                <a:spcPct val="150000"/>
              </a:lnSpc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837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Nepřímé přínosy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916713" y="2119167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BA72B4-7670-96C5-668F-EFD5E6A695A8}"/>
              </a:ext>
            </a:extLst>
          </p:cNvPr>
          <p:cNvSpPr txBox="1">
            <a:spLocks/>
          </p:cNvSpPr>
          <p:nvPr/>
        </p:nvSpPr>
        <p:spPr>
          <a:xfrm>
            <a:off x="1136469" y="2319038"/>
            <a:ext cx="15218228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Peer přístup → vyšší důvěra, nižší odmítnutí (1,45 %)</a:t>
            </a:r>
          </a:p>
          <a:p>
            <a:pPr>
              <a:lnSpc>
                <a:spcPct val="150000"/>
              </a:lnSpc>
            </a:pPr>
            <a:r>
              <a:rPr lang="cs-CZ" dirty="0"/>
              <a:t>Prevence hospitalizací (–2 až –3 %)</a:t>
            </a:r>
          </a:p>
          <a:p>
            <a:pPr>
              <a:lnSpc>
                <a:spcPct val="150000"/>
              </a:lnSpc>
            </a:pPr>
            <a:r>
              <a:rPr lang="cs-CZ" dirty="0"/>
              <a:t>Zvýšení zaměstnatelnosti veteránů</a:t>
            </a:r>
          </a:p>
          <a:p>
            <a:pPr>
              <a:lnSpc>
                <a:spcPct val="150000"/>
              </a:lnSpc>
            </a:pPr>
            <a:r>
              <a:rPr lang="cs-CZ" dirty="0"/>
              <a:t>Posílení mezisektorové spolupráce</a:t>
            </a:r>
          </a:p>
        </p:txBody>
      </p:sp>
    </p:spTree>
    <p:extLst>
      <p:ext uri="{BB962C8B-B14F-4D97-AF65-F5344CB8AC3E}">
        <p14:creationId xmlns:p14="http://schemas.microsoft.com/office/powerpoint/2010/main" val="2447227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0" y="751013"/>
            <a:ext cx="7707085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7270008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Ekonomické přínosy (QALY)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916713" y="2119167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BA72B4-7670-96C5-668F-EFD5E6A695A8}"/>
              </a:ext>
            </a:extLst>
          </p:cNvPr>
          <p:cNvSpPr txBox="1">
            <a:spLocks/>
          </p:cNvSpPr>
          <p:nvPr/>
        </p:nvSpPr>
        <p:spPr>
          <a:xfrm>
            <a:off x="1136469" y="2319038"/>
            <a:ext cx="15218228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3465894-DADF-BF2E-3297-135E3208055C}"/>
              </a:ext>
            </a:extLst>
          </p:cNvPr>
          <p:cNvSpPr txBox="1">
            <a:spLocks/>
          </p:cNvSpPr>
          <p:nvPr/>
        </p:nvSpPr>
        <p:spPr>
          <a:xfrm>
            <a:off x="953588" y="2515159"/>
            <a:ext cx="1207008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0,08 QALY/případ × 344 = 27,5 QALY</a:t>
            </a:r>
          </a:p>
          <a:p>
            <a:pPr>
              <a:lnSpc>
                <a:spcPct val="150000"/>
              </a:lnSpc>
            </a:pPr>
            <a:r>
              <a:rPr lang="cs-CZ" dirty="0"/>
              <a:t>Hodnota 13,8–24,8 mil. Kč ročně</a:t>
            </a:r>
          </a:p>
          <a:p>
            <a:pPr>
              <a:lnSpc>
                <a:spcPct val="150000"/>
              </a:lnSpc>
            </a:pPr>
            <a:r>
              <a:rPr lang="cs-CZ" dirty="0"/>
              <a:t>Úspory hospitalizací: 0,8–1,0 mil. Kč/rok</a:t>
            </a:r>
          </a:p>
          <a:p>
            <a:pPr>
              <a:lnSpc>
                <a:spcPct val="150000"/>
              </a:lnSpc>
            </a:pPr>
            <a:r>
              <a:rPr lang="cs-CZ" dirty="0"/>
              <a:t>Možné úspory z vyšší zaměstnanosti</a:t>
            </a:r>
          </a:p>
        </p:txBody>
      </p:sp>
    </p:spTree>
    <p:extLst>
      <p:ext uri="{BB962C8B-B14F-4D97-AF65-F5344CB8AC3E}">
        <p14:creationId xmlns:p14="http://schemas.microsoft.com/office/powerpoint/2010/main" val="114273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7AD82F9A-1F1D-47BE-A9BB-5E84E5278732}"/>
              </a:ext>
            </a:extLst>
          </p:cNvPr>
          <p:cNvSpPr/>
          <p:nvPr/>
        </p:nvSpPr>
        <p:spPr>
          <a:xfrm>
            <a:off x="1" y="751013"/>
            <a:ext cx="7271792" cy="1224137"/>
          </a:xfrm>
          <a:prstGeom prst="rect">
            <a:avLst/>
          </a:prstGeom>
          <a:solidFill>
            <a:srgbClr val="0095C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8708F56-8CA6-459B-9CFE-DFBAADB3B743}"/>
              </a:ext>
            </a:extLst>
          </p:cNvPr>
          <p:cNvSpPr txBox="1">
            <a:spLocks/>
          </p:cNvSpPr>
          <p:nvPr/>
        </p:nvSpPr>
        <p:spPr>
          <a:xfrm>
            <a:off x="215009" y="895030"/>
            <a:ext cx="6768752" cy="89990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NPV výsledky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295FF0-86AF-6BF6-792D-563D46A4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33" y="237487"/>
            <a:ext cx="3441700" cy="1315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B72CA2C-94AE-5366-F2CF-6D8DCA4ABC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313" y="7691145"/>
            <a:ext cx="3208020" cy="8591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BD394D8-CF53-73A5-8114-70D94DA4D5C3}"/>
              </a:ext>
            </a:extLst>
          </p:cNvPr>
          <p:cNvSpPr txBox="1">
            <a:spLocks/>
          </p:cNvSpPr>
          <p:nvPr/>
        </p:nvSpPr>
        <p:spPr>
          <a:xfrm>
            <a:off x="1005839" y="2508628"/>
            <a:ext cx="14956972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cs-CZ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68144FF-8344-242C-535C-A69A3E8A4FFF}"/>
              </a:ext>
            </a:extLst>
          </p:cNvPr>
          <p:cNvSpPr txBox="1">
            <a:spLocks/>
          </p:cNvSpPr>
          <p:nvPr/>
        </p:nvSpPr>
        <p:spPr>
          <a:xfrm>
            <a:off x="916713" y="2119167"/>
            <a:ext cx="1271016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16E5DD8-2C84-F830-97B4-73D84123B6EE}"/>
              </a:ext>
            </a:extLst>
          </p:cNvPr>
          <p:cNvSpPr txBox="1"/>
          <p:nvPr/>
        </p:nvSpPr>
        <p:spPr>
          <a:xfrm>
            <a:off x="1406594" y="7778372"/>
            <a:ext cx="9157062" cy="1971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Číslo projektu: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TQ01000146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Řešitel projektu: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Fakulta sociálně ekonomická Jana Evangelisty Purkyně v Ústí nad Labem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Hlavní řešitel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PhDr. Miroslav Barták, Ph.D.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Doba řešení: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9/2023 – 12/2025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Zpracování CBA: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Ing. Eva Fuchsová, Ph.D. 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296F0-C27F-BE6E-BFFF-B4C11C7973B8}"/>
              </a:ext>
            </a:extLst>
          </p:cNvPr>
          <p:cNvSpPr txBox="1">
            <a:spLocks/>
          </p:cNvSpPr>
          <p:nvPr/>
        </p:nvSpPr>
        <p:spPr>
          <a:xfrm>
            <a:off x="1005838" y="2447444"/>
            <a:ext cx="14081761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BA72B4-7670-96C5-668F-EFD5E6A695A8}"/>
              </a:ext>
            </a:extLst>
          </p:cNvPr>
          <p:cNvSpPr txBox="1">
            <a:spLocks/>
          </p:cNvSpPr>
          <p:nvPr/>
        </p:nvSpPr>
        <p:spPr>
          <a:xfrm>
            <a:off x="1136469" y="2319038"/>
            <a:ext cx="15218228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cs-CZ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7AAC01-D551-5F9A-1E30-75759F1061AA}"/>
              </a:ext>
            </a:extLst>
          </p:cNvPr>
          <p:cNvSpPr txBox="1">
            <a:spLocks/>
          </p:cNvSpPr>
          <p:nvPr/>
        </p:nvSpPr>
        <p:spPr>
          <a:xfrm>
            <a:off x="1406594" y="2441406"/>
            <a:ext cx="13289120" cy="4525963"/>
          </a:xfrm>
          <a:prstGeom prst="rect">
            <a:avLst/>
          </a:prstGeom>
        </p:spPr>
        <p:txBody>
          <a:bodyPr/>
          <a:lstStyle>
            <a:lvl1pPr marL="342900" indent="-34290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4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dirty="0"/>
              <a:t>Bod zvratu: cca 824 případů ročně</a:t>
            </a:r>
          </a:p>
          <a:p>
            <a:pPr>
              <a:lnSpc>
                <a:spcPct val="150000"/>
              </a:lnSpc>
            </a:pPr>
            <a:r>
              <a:rPr lang="cs-CZ" dirty="0"/>
              <a:t>NPV blízko nule při plném rozvinutí kapacit</a:t>
            </a:r>
          </a:p>
          <a:p>
            <a:pPr>
              <a:lnSpc>
                <a:spcPct val="150000"/>
              </a:lnSpc>
            </a:pPr>
            <a:r>
              <a:rPr lang="cs-CZ" dirty="0"/>
              <a:t>Vyšší efektivita (0,1 QALY/případ) → 659 případů</a:t>
            </a:r>
          </a:p>
        </p:txBody>
      </p:sp>
    </p:spTree>
    <p:extLst>
      <p:ext uri="{BB962C8B-B14F-4D97-AF65-F5344CB8AC3E}">
        <p14:creationId xmlns:p14="http://schemas.microsoft.com/office/powerpoint/2010/main" val="280316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reveal thruBlk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Vlastní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73B8A"/>
      </a:accent1>
      <a:accent2>
        <a:srgbClr val="FF00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2060"/>
      </a:hlink>
      <a:folHlink>
        <a:srgbClr val="FF0000"/>
      </a:folHlink>
    </a:clrScheme>
    <a:fontScheme name="Arial UJE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639</TotalTime>
  <Words>1130</Words>
  <Application>Microsoft Office PowerPoint</Application>
  <PresentationFormat>Vlastní</PresentationFormat>
  <Paragraphs>147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Arial</vt:lpstr>
      <vt:lpstr>Calibri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Roman Erlitz</dc:creator>
  <cp:lastModifiedBy>hana.galiova</cp:lastModifiedBy>
  <cp:revision>32</cp:revision>
  <dcterms:created xsi:type="dcterms:W3CDTF">2021-03-25T12:12:19Z</dcterms:created>
  <dcterms:modified xsi:type="dcterms:W3CDTF">2025-09-08T11:44:49Z</dcterms:modified>
</cp:coreProperties>
</file>