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3" r:id="rId4"/>
    <p:sldId id="272" r:id="rId5"/>
    <p:sldId id="266" r:id="rId6"/>
    <p:sldId id="268" r:id="rId7"/>
    <p:sldId id="269" r:id="rId8"/>
    <p:sldId id="270" r:id="rId9"/>
    <p:sldId id="267" r:id="rId10"/>
    <p:sldId id="265" r:id="rId11"/>
    <p:sldId id="273" r:id="rId12"/>
    <p:sldId id="258" r:id="rId13"/>
    <p:sldId id="261" r:id="rId14"/>
    <p:sldId id="259" r:id="rId15"/>
    <p:sldId id="264" r:id="rId16"/>
    <p:sldId id="27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6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0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8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94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4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54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5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93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26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3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B1F52-9568-4F64-9398-CDE7FE28A2EB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D84F91-5A13-4D97-93E3-5EAF33FF168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1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m.ujep.cz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fse.ujep.cz/cs/17957/prvni-dama-eva-pavlova-zastiti-otevreni-unikatni-socialni-kliniky-na-f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e.ujep.cz/wp-content/uploads/2023/07/BC_Socialni-politika-a-prace_P.pdf" TargetMode="External"/><Relationship Id="rId2" Type="http://schemas.openxmlformats.org/officeDocument/2006/relationships/hyperlink" Target="https://www.fse.ujep.cz/wp-content/uploads/2023/05/HARMONOGRAM-FSE-23_24-verze-2-kv%C4%9Bten-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nul.fse.ujep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ujep.cz/roundcube/" TargetMode="External"/><Relationship Id="rId2" Type="http://schemas.openxmlformats.org/officeDocument/2006/relationships/hyperlink" Target="https://www.fse.ujep.cz/cs/katedra-socialni-prace/personalni-slozeni-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tXXXXX@students.ujep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se.ujep.cz/cs/formulare-a-vzory-zadost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se.ujep.cz/cs/katedra-socialni-prac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ujep.cz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fse.ujep.cz/cs/" TargetMode="External"/><Relationship Id="rId4" Type="http://schemas.openxmlformats.org/officeDocument/2006/relationships/hyperlink" Target="https://fselearning.ujep.cz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ul.fse.ujep.cz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hyperlink" Target="https://www.fse.ujep.cz/cs/erasm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ujep_spp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://eduroam.ujep.cz/doku.php?id=cs:start" TargetMode="External"/><Relationship Id="rId4" Type="http://schemas.openxmlformats.org/officeDocument/2006/relationships/hyperlink" Target="https://www.fse.ujep.cz/cs/predpisy-a-pokyny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se.ujep.cz/cs/studijni-oddel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knihovna.ujep.cz/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hyperlink" Target="https://kas.ujep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oradenske-centrum.ujep.cz/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9BD76-0819-4B2C-A4B7-A817CB5F5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Vítejte na palubě!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00A7E8-D98C-493C-8E2D-70402EC01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Sociální politika a sociální práce</a:t>
            </a:r>
          </a:p>
          <a:p>
            <a:r>
              <a:rPr lang="cs-CZ" dirty="0"/>
              <a:t>2023/2024</a:t>
            </a:r>
          </a:p>
        </p:txBody>
      </p:sp>
      <p:pic>
        <p:nvPicPr>
          <p:cNvPr id="5" name="Picture 2" descr="INUL-FSE">
            <a:extLst>
              <a:ext uri="{FF2B5EF4-FFF2-40B4-BE49-F238E27FC236}">
                <a16:creationId xmlns:a16="http://schemas.microsoft.com/office/drawing/2014/main" id="{7AED1013-4631-49EA-8EBC-7C696146A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(OBČERSTVENÍ)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200483D-285A-44FB-B9A7-EF104161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77" y="1885948"/>
            <a:ext cx="3282373" cy="4388200"/>
          </a:xfrm>
          <a:prstGeom prst="rect">
            <a:avLst/>
          </a:prstGeom>
        </p:spPr>
      </p:pic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4"/>
            <a:ext cx="3303270" cy="13737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Menza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Kavárna </a:t>
            </a:r>
            <a:r>
              <a:rPr lang="cs-CZ" dirty="0" err="1"/>
              <a:t>Kampuska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Bufet na Filozofické fakultě</a:t>
            </a:r>
          </a:p>
          <a:p>
            <a:endParaRPr lang="cs-CZ" dirty="0"/>
          </a:p>
        </p:txBody>
      </p:sp>
      <p:pic>
        <p:nvPicPr>
          <p:cNvPr id="19" name="Obrázek 18">
            <a:hlinkClick r:id="rId3"/>
            <a:extLst>
              <a:ext uri="{FF2B5EF4-FFF2-40B4-BE49-F238E27FC236}">
                <a16:creationId xmlns:a16="http://schemas.microsoft.com/office/drawing/2014/main" id="{E8EB8B2D-5FA1-479E-B49E-56D79FDD2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8" y="1885947"/>
            <a:ext cx="3282373" cy="4388199"/>
          </a:xfrm>
          <a:prstGeom prst="rect">
            <a:avLst/>
          </a:prstGeom>
        </p:spPr>
      </p:pic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1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DEF09D-D0B6-482C-B74B-50F5704D3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5333"/>
          <a:stretch/>
        </p:blipFill>
        <p:spPr>
          <a:xfrm>
            <a:off x="1426895" y="3429000"/>
            <a:ext cx="3071069" cy="15150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(SOCIÁLNÍ KLINIKA)</a:t>
            </a:r>
          </a:p>
        </p:txBody>
      </p:sp>
      <p:sp>
        <p:nvSpPr>
          <p:cNvPr id="18" name="Zástupný symbol pro obsah 17">
            <a:extLst>
              <a:ext uri="{FF2B5EF4-FFF2-40B4-BE49-F238E27FC236}">
                <a16:creationId xmlns:a16="http://schemas.microsoft.com/office/drawing/2014/main" id="{2174F6CD-A819-4070-AABA-C755553E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91" y="3045884"/>
            <a:ext cx="3571478" cy="13737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slavnostní otevření 10. října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registrace zde: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20" name="Picture 2" descr="INUL-FSE">
            <a:extLst>
              <a:ext uri="{FF2B5EF4-FFF2-40B4-BE49-F238E27FC236}">
                <a16:creationId xmlns:a16="http://schemas.microsoft.com/office/drawing/2014/main" id="{3C641CE4-C05C-49AE-951B-1FA7E0F9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fse.ujep.cz/wp-content/uploads/2023/09/WhatsApp-Image-2023-09-10-at-15.24.19-1024x612.jpeg">
            <a:hlinkClick r:id="rId4"/>
            <a:extLst>
              <a:ext uri="{FF2B5EF4-FFF2-40B4-BE49-F238E27FC236}">
                <a16:creationId xmlns:a16="http://schemas.microsoft.com/office/drawing/2014/main" id="{D98E6ED2-FFAE-431E-AD15-3CC1C2E2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79" y="2049962"/>
            <a:ext cx="6746444" cy="4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6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B5443-DCA5-467A-987D-ED79DC6B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O studiu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6F2E40-5D3B-4D19-B7C9-FAA98A1D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Organizace akademického roku (viz </a:t>
            </a: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harmonogram 2023/2024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zimní semestr: od 2. října 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zimní semestr: od 8. ledna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výuky – letní semestr: od 19. února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Zahájení zkouškového období – letní semestr: od 20. května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Hodnocení </a:t>
            </a:r>
            <a:r>
              <a:rPr lang="cs-CZ">
                <a:solidFill>
                  <a:schemeClr val="tx1"/>
                </a:solidFill>
              </a:rPr>
              <a:t>kvality výuky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Rozvrh (viz STAG 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 MOJE STUDIUM  PŘEDZÁPIS)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Přednášky (pevně stanovené, obvykle nepovinné)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Semináře / cvičení (obvykle možnost vybírat, povinné – obvykle docházka 75 %)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povinné předměty, volitelné předměty (minimálně 12 kreditů za studium)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PLÁN 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294647E2-91B6-41D4-89A0-8B3A9C1B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578D1-F2B7-45C4-9F65-B84D4D9D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Praxe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DC83C8-0452-4170-8BBE-4567CC19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Praxe řízená </a:t>
            </a:r>
            <a:r>
              <a:rPr lang="cs-CZ" dirty="0"/>
              <a:t>(1.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3 společné exkurze, 5 organizací </a:t>
            </a:r>
            <a:r>
              <a:rPr lang="cs-CZ" dirty="0" err="1"/>
              <a:t>samozajištěním</a:t>
            </a:r>
            <a:r>
              <a:rPr lang="cs-CZ" dirty="0"/>
              <a:t>; rozsah 78 hodin</a:t>
            </a:r>
          </a:p>
          <a:p>
            <a:pPr marL="0" indent="0">
              <a:buNone/>
            </a:pPr>
            <a:r>
              <a:rPr lang="cs-CZ" b="1" dirty="0"/>
              <a:t>Praxe </a:t>
            </a:r>
            <a:r>
              <a:rPr lang="cs-CZ" b="1" dirty="0" err="1"/>
              <a:t>supervidovaná</a:t>
            </a:r>
            <a:r>
              <a:rPr lang="cs-CZ" b="1" dirty="0"/>
              <a:t> </a:t>
            </a:r>
            <a:r>
              <a:rPr lang="cs-CZ" dirty="0"/>
              <a:t>(2.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104 hodin + supervize</a:t>
            </a:r>
          </a:p>
          <a:p>
            <a:pPr marL="0" indent="0">
              <a:buNone/>
            </a:pPr>
            <a:r>
              <a:rPr lang="cs-CZ" b="1" dirty="0"/>
              <a:t>Praxe individuální </a:t>
            </a:r>
            <a:r>
              <a:rPr lang="cs-CZ" dirty="0"/>
              <a:t>(3. ročník)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studentem zvolená organizace, 118 hodin + skupinová supervize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Webový odkaz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(aktuality o praxích, příručka praxí, nabídky zaměstnání)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Výstupem praxí je studentem zpracované portfolio dle pokynů v příručce.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423274E-6FD6-4A96-9DFF-B4CD4260C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88" y="177187"/>
            <a:ext cx="1940641" cy="19406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B41F878-2D7A-4B56-8E47-B1F32F3B67B9}"/>
              </a:ext>
            </a:extLst>
          </p:cNvPr>
          <p:cNvSpPr/>
          <p:nvPr/>
        </p:nvSpPr>
        <p:spPr>
          <a:xfrm>
            <a:off x="10152139" y="1589482"/>
            <a:ext cx="1652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</p:spTree>
    <p:extLst>
      <p:ext uri="{BB962C8B-B14F-4D97-AF65-F5344CB8AC3E}">
        <p14:creationId xmlns:p14="http://schemas.microsoft.com/office/powerpoint/2010/main" val="204358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7E18D-868A-48DB-8E36-1E54FE7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Provoz katedry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8A2B-3814-4BBE-AA25-FB33CF1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využívat konzultační hodiny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webové stránky fakulty </a:t>
            </a:r>
            <a:r>
              <a:rPr lang="cs-CZ" dirty="0">
                <a:sym typeface="Wingdings" panose="05000000000000000000" pitchFamily="2" charset="2"/>
              </a:rPr>
              <a:t> součásti fakulty  vybrat katedru  </a:t>
            </a: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personální složení 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STAG  prohlížení  učitelé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vždy najít vyučujícího, zjistit dobu konzultačních hodin, popřípadě se domluvit e-mailem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možnost využívat šanony před katedrou (např. pro seminární práce, apod.)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Mailová korespondence</a:t>
            </a:r>
            <a:endParaRPr lang="cs-CZ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ke komunikaci výhradně používat studentský mail, možnost přesměrování i na vlastní mailovou adresu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stXXXXX@students.ujep.cz</a:t>
            </a:r>
            <a:r>
              <a:rPr lang="cs-CZ" dirty="0">
                <a:solidFill>
                  <a:schemeClr val="tx1"/>
                </a:solidFill>
                <a:sym typeface="Wingdings" panose="05000000000000000000" pitchFamily="2" charset="2"/>
              </a:rPr>
              <a:t>     !!! PODEPISOVAT SE !!!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Sekretariát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Hana Vašíčková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Kancelář: MN 208, Kampus, Pasteurova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Kontakt: </a:t>
            </a:r>
            <a:r>
              <a:rPr lang="cs-CZ" dirty="0"/>
              <a:t>475 283 883 nebo hana.vasickova@ujep.cz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E3FF5847-4D1A-4114-A0BF-537E6C5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3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7E18D-868A-48DB-8E36-1E54FE7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Provoz katedry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698A2B-3814-4BBE-AA25-FB33CF11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Termíny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viz harmonogram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termíny zkoušek STAG </a:t>
            </a:r>
            <a:r>
              <a:rPr lang="cs-CZ" dirty="0">
                <a:sym typeface="Wingdings" panose="05000000000000000000" pitchFamily="2" charset="2"/>
              </a:rPr>
              <a:t> MOJE STUDIUM  ZÁPIS NA TERMÍNY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Pomocné vědecké síly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Žádosti</a:t>
            </a:r>
            <a:endParaRPr lang="cs-CZ" b="1" dirty="0">
              <a:solidFill>
                <a:srgbClr val="00B0F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viz webové stránky FSE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Různé a prostor pro Vaše dotazy.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E3FF5847-4D1A-4114-A0BF-537E6C5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44846-C602-4BAB-909F-1336261C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 a přejeme mnoho studijních i osobních úspěchů!</a:t>
            </a:r>
          </a:p>
        </p:txBody>
      </p:sp>
      <p:pic>
        <p:nvPicPr>
          <p:cNvPr id="8" name="Picture 2" descr="INUL-FSE">
            <a:extLst>
              <a:ext uri="{FF2B5EF4-FFF2-40B4-BE49-F238E27FC236}">
                <a16:creationId xmlns:a16="http://schemas.microsoft.com/office/drawing/2014/main" id="{9274BC4E-A248-4ACD-ABD9-8060E5A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ciální politika a sociální práce – fse.ujep.cz">
            <a:extLst>
              <a:ext uri="{FF2B5EF4-FFF2-40B4-BE49-F238E27FC236}">
                <a16:creationId xmlns:a16="http://schemas.microsoft.com/office/drawing/2014/main" id="{9060B08B-EB4D-4B64-9049-ED457BF8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60356"/>
            <a:ext cx="546735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ázek 33">
            <a:hlinkClick r:id="rId2"/>
            <a:extLst>
              <a:ext uri="{FF2B5EF4-FFF2-40B4-BE49-F238E27FC236}">
                <a16:creationId xmlns:a16="http://schemas.microsoft.com/office/drawing/2014/main" id="{0DD31508-CCC3-48BE-B612-11D8B093F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r="11728"/>
          <a:stretch/>
        </p:blipFill>
        <p:spPr>
          <a:xfrm>
            <a:off x="9772374" y="1769008"/>
            <a:ext cx="2104955" cy="2829600"/>
          </a:xfrm>
          <a:prstGeom prst="rect">
            <a:avLst/>
          </a:prstGeom>
        </p:spPr>
      </p:pic>
      <p:pic>
        <p:nvPicPr>
          <p:cNvPr id="32" name="Obrázek 31">
            <a:hlinkClick r:id="rId4"/>
            <a:extLst>
              <a:ext uri="{FF2B5EF4-FFF2-40B4-BE49-F238E27FC236}">
                <a16:creationId xmlns:a16="http://schemas.microsoft.com/office/drawing/2014/main" id="{6B28E81A-B91D-44BF-BE05-879AB97E1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1951"/>
          <a:stretch/>
        </p:blipFill>
        <p:spPr>
          <a:xfrm>
            <a:off x="7416709" y="1757735"/>
            <a:ext cx="2104955" cy="2829600"/>
          </a:xfrm>
          <a:prstGeom prst="rect">
            <a:avLst/>
          </a:prstGeom>
        </p:spPr>
      </p:pic>
      <p:pic>
        <p:nvPicPr>
          <p:cNvPr id="30" name="Obrázek 29">
            <a:hlinkClick r:id="rId6"/>
            <a:extLst>
              <a:ext uri="{FF2B5EF4-FFF2-40B4-BE49-F238E27FC236}">
                <a16:creationId xmlns:a16="http://schemas.microsoft.com/office/drawing/2014/main" id="{518CE446-E17A-487E-83F4-D0B280CAEE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r="12215"/>
          <a:stretch/>
        </p:blipFill>
        <p:spPr>
          <a:xfrm>
            <a:off x="5022943" y="1767902"/>
            <a:ext cx="2104955" cy="2829600"/>
          </a:xfrm>
          <a:prstGeom prst="rect">
            <a:avLst/>
          </a:prstGeom>
        </p:spPr>
      </p:pic>
      <p:pic>
        <p:nvPicPr>
          <p:cNvPr id="28" name="Obrázek 27">
            <a:hlinkClick r:id="rId8"/>
            <a:extLst>
              <a:ext uri="{FF2B5EF4-FFF2-40B4-BE49-F238E27FC236}">
                <a16:creationId xmlns:a16="http://schemas.microsoft.com/office/drawing/2014/main" id="{CC80E465-277D-40BF-BEB6-8134677B8F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3430"/>
          <a:stretch/>
        </p:blipFill>
        <p:spPr>
          <a:xfrm>
            <a:off x="2670336" y="1778533"/>
            <a:ext cx="2092164" cy="2829600"/>
          </a:xfrm>
          <a:prstGeom prst="rect">
            <a:avLst/>
          </a:prstGeom>
        </p:spPr>
      </p:pic>
      <p:pic>
        <p:nvPicPr>
          <p:cNvPr id="26" name="Obrázek 25">
            <a:hlinkClick r:id="rId10"/>
            <a:extLst>
              <a:ext uri="{FF2B5EF4-FFF2-40B4-BE49-F238E27FC236}">
                <a16:creationId xmlns:a16="http://schemas.microsoft.com/office/drawing/2014/main" id="{8CAA17A8-F640-43E1-8773-5AE354112CF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10274"/>
          <a:stretch/>
        </p:blipFill>
        <p:spPr>
          <a:xfrm>
            <a:off x="358005" y="1779175"/>
            <a:ext cx="2182109" cy="282895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hlinkClick r:id="rId10"/>
            <a:extLst>
              <a:ext uri="{FF2B5EF4-FFF2-40B4-BE49-F238E27FC236}">
                <a16:creationId xmlns:a16="http://schemas.microsoft.com/office/drawing/2014/main" id="{946A8586-B839-430C-94E5-79E71002F245}"/>
              </a:ext>
            </a:extLst>
          </p:cNvPr>
          <p:cNvSpPr/>
          <p:nvPr/>
        </p:nvSpPr>
        <p:spPr>
          <a:xfrm>
            <a:off x="337168" y="4089926"/>
            <a:ext cx="213564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WEB FSE UJEP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537DCB5-B339-4AEF-8B39-54D2D361C736}"/>
              </a:ext>
            </a:extLst>
          </p:cNvPr>
          <p:cNvSpPr/>
          <p:nvPr/>
        </p:nvSpPr>
        <p:spPr>
          <a:xfrm>
            <a:off x="2652164" y="4002418"/>
            <a:ext cx="21821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Katedra SP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CCE2E0-774B-49A2-9A7E-F0DD492A1186}"/>
              </a:ext>
            </a:extLst>
          </p:cNvPr>
          <p:cNvSpPr/>
          <p:nvPr/>
        </p:nvSpPr>
        <p:spPr>
          <a:xfrm>
            <a:off x="5143177" y="4022076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STAG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7DA28CF-B089-4A9D-A9FA-CB9E3A5F93FF}"/>
              </a:ext>
            </a:extLst>
          </p:cNvPr>
          <p:cNvSpPr/>
          <p:nvPr/>
        </p:nvSpPr>
        <p:spPr>
          <a:xfrm>
            <a:off x="9872722" y="4116003"/>
            <a:ext cx="19148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KNIHOVNA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AE3DD19-BD50-40B8-9798-86346CABAA85}"/>
              </a:ext>
            </a:extLst>
          </p:cNvPr>
          <p:cNvSpPr/>
          <p:nvPr/>
        </p:nvSpPr>
        <p:spPr>
          <a:xfrm>
            <a:off x="7511865" y="4037288"/>
            <a:ext cx="19146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MOODLE</a:t>
            </a:r>
          </a:p>
        </p:txBody>
      </p:sp>
    </p:spTree>
    <p:extLst>
      <p:ext uri="{BB962C8B-B14F-4D97-AF65-F5344CB8AC3E}">
        <p14:creationId xmlns:p14="http://schemas.microsoft.com/office/powerpoint/2010/main" val="16001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hlinkClick r:id="rId2"/>
            <a:extLst>
              <a:ext uri="{FF2B5EF4-FFF2-40B4-BE49-F238E27FC236}">
                <a16:creationId xmlns:a16="http://schemas.microsoft.com/office/drawing/2014/main" id="{5EC8DFBE-9C3F-46C6-9DDB-E61FF030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1805"/>
          <a:stretch/>
        </p:blipFill>
        <p:spPr>
          <a:xfrm>
            <a:off x="9529448" y="1915824"/>
            <a:ext cx="2095500" cy="2829600"/>
          </a:xfrm>
          <a:prstGeom prst="rect">
            <a:avLst/>
          </a:prstGeom>
        </p:spPr>
      </p:pic>
      <p:pic>
        <p:nvPicPr>
          <p:cNvPr id="27" name="Obrázek 26">
            <a:hlinkClick r:id="rId4"/>
            <a:extLst>
              <a:ext uri="{FF2B5EF4-FFF2-40B4-BE49-F238E27FC236}">
                <a16:creationId xmlns:a16="http://schemas.microsoft.com/office/drawing/2014/main" id="{8AB5478A-84E4-4BD3-9992-7A9ADDCB01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9825"/>
          <a:stretch/>
        </p:blipFill>
        <p:spPr>
          <a:xfrm>
            <a:off x="7357197" y="1898041"/>
            <a:ext cx="2156262" cy="2829600"/>
          </a:xfrm>
          <a:prstGeom prst="rect">
            <a:avLst/>
          </a:prstGeom>
        </p:spPr>
      </p:pic>
      <p:pic>
        <p:nvPicPr>
          <p:cNvPr id="25" name="Obrázek 24">
            <a:hlinkClick r:id="rId6"/>
            <a:extLst>
              <a:ext uri="{FF2B5EF4-FFF2-40B4-BE49-F238E27FC236}">
                <a16:creationId xmlns:a16="http://schemas.microsoft.com/office/drawing/2014/main" id="{D1C86C1C-089F-4D56-BD3E-B6F9C61455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0568"/>
          <a:stretch/>
        </p:blipFill>
        <p:spPr>
          <a:xfrm>
            <a:off x="5009874" y="1898041"/>
            <a:ext cx="2156262" cy="2829600"/>
          </a:xfrm>
          <a:prstGeom prst="rect">
            <a:avLst/>
          </a:prstGeom>
        </p:spPr>
      </p:pic>
      <p:pic>
        <p:nvPicPr>
          <p:cNvPr id="23" name="Obrázek 22">
            <a:hlinkClick r:id="rId8"/>
            <a:extLst>
              <a:ext uri="{FF2B5EF4-FFF2-40B4-BE49-F238E27FC236}">
                <a16:creationId xmlns:a16="http://schemas.microsoft.com/office/drawing/2014/main" id="{112EC310-543F-47C9-9527-E1D01B56B4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r="9879"/>
          <a:stretch/>
        </p:blipFill>
        <p:spPr>
          <a:xfrm>
            <a:off x="2662552" y="1898041"/>
            <a:ext cx="2156261" cy="2829600"/>
          </a:xfrm>
          <a:prstGeom prst="rect">
            <a:avLst/>
          </a:prstGeom>
        </p:spPr>
      </p:pic>
      <p:pic>
        <p:nvPicPr>
          <p:cNvPr id="21" name="Obrázek 20">
            <a:hlinkClick r:id="rId10"/>
            <a:extLst>
              <a:ext uri="{FF2B5EF4-FFF2-40B4-BE49-F238E27FC236}">
                <a16:creationId xmlns:a16="http://schemas.microsoft.com/office/drawing/2014/main" id="{E835BA88-3A66-4023-87F1-65F99E198C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1231"/>
          <a:stretch/>
        </p:blipFill>
        <p:spPr>
          <a:xfrm>
            <a:off x="362049" y="1908367"/>
            <a:ext cx="2156261" cy="28296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91D31D-1404-4C7E-8778-A3BE2554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Důležité odkazy II.</a:t>
            </a:r>
          </a:p>
        </p:txBody>
      </p:sp>
      <p:pic>
        <p:nvPicPr>
          <p:cNvPr id="4" name="Picture 2" descr="INUL-FSE">
            <a:extLst>
              <a:ext uri="{FF2B5EF4-FFF2-40B4-BE49-F238E27FC236}">
                <a16:creationId xmlns:a16="http://schemas.microsoft.com/office/drawing/2014/main" id="{559773EC-EA06-484D-99F7-ACA045C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8E6A7BE-F73B-42C9-85DB-EC21E02622F5}"/>
              </a:ext>
            </a:extLst>
          </p:cNvPr>
          <p:cNvSpPr/>
          <p:nvPr/>
        </p:nvSpPr>
        <p:spPr>
          <a:xfrm>
            <a:off x="738312" y="1958560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EDUROAM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F06F6FE-1CAC-4D58-9622-471298032BE6}"/>
              </a:ext>
            </a:extLst>
          </p:cNvPr>
          <p:cNvSpPr/>
          <p:nvPr/>
        </p:nvSpPr>
        <p:spPr>
          <a:xfrm>
            <a:off x="2951528" y="1956664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INUL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656BD80-F33D-4589-8DE7-1AB05D224CAF}"/>
              </a:ext>
            </a:extLst>
          </p:cNvPr>
          <p:cNvSpPr/>
          <p:nvPr/>
        </p:nvSpPr>
        <p:spPr>
          <a:xfrm>
            <a:off x="5339439" y="1989338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INSTAGRAM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359EC373-992E-4494-A4B7-4D4FD155FE3E}"/>
              </a:ext>
            </a:extLst>
          </p:cNvPr>
          <p:cNvSpPr/>
          <p:nvPr/>
        </p:nvSpPr>
        <p:spPr>
          <a:xfrm>
            <a:off x="7666390" y="2001489"/>
            <a:ext cx="157408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spc="50" dirty="0">
                <a:ln w="9525" cmpd="sng">
                  <a:solidFill>
                    <a:srgbClr val="F0B6EC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PŘEDPISY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960AB8-7A51-4912-B9B7-5E1BCE6E35CB}"/>
              </a:ext>
            </a:extLst>
          </p:cNvPr>
          <p:cNvSpPr/>
          <p:nvPr/>
        </p:nvSpPr>
        <p:spPr>
          <a:xfrm>
            <a:off x="9822652" y="1985239"/>
            <a:ext cx="1574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spc="50" dirty="0">
                <a:ln w="952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ERASMUS</a:t>
            </a:r>
          </a:p>
        </p:txBody>
      </p:sp>
    </p:spTree>
    <p:extLst>
      <p:ext uri="{BB962C8B-B14F-4D97-AF65-F5344CB8AC3E}">
        <p14:creationId xmlns:p14="http://schemas.microsoft.com/office/powerpoint/2010/main" val="2205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5B5BC9-0FB8-43F3-B2A7-969DE97DA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8" t="14028" r="9219" b="5417"/>
          <a:stretch/>
        </p:blipFill>
        <p:spPr>
          <a:xfrm>
            <a:off x="-780554" y="-711435"/>
            <a:ext cx="10113614" cy="68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(MOSKEVSKÁ 54)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2766998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VŠ KLUB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odpočinková zóna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 oddělení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Fakulta sociálně ekonomická Univerzity Jana Evangelisty Purkyně – Wikipedie">
            <a:hlinkClick r:id="rId2"/>
            <a:extLst>
              <a:ext uri="{FF2B5EF4-FFF2-40B4-BE49-F238E27FC236}">
                <a16:creationId xmlns:a16="http://schemas.microsoft.com/office/drawing/2014/main" id="{1F96DB88-625D-4D7F-B081-1C3DF60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4550"/>
            <a:ext cx="6134100" cy="40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NUL-FSE">
            <a:extLst>
              <a:ext uri="{FF2B5EF4-FFF2-40B4-BE49-F238E27FC236}">
                <a16:creationId xmlns:a16="http://schemas.microsoft.com/office/drawing/2014/main" id="{C8B388B0-CDA9-453B-B203-11189C02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AULA JIŘINY JÍLKOVÉ (VIKS)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Katedra sociální práce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Kuchyňka v 1. patře KSP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823D39-3539-47E1-979F-D3C7A187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9417"/>
            <a:ext cx="3295652" cy="4405952"/>
          </a:xfrm>
          <a:prstGeom prst="rect">
            <a:avLst/>
          </a:prstGeom>
        </p:spPr>
      </p:pic>
      <p:pic>
        <p:nvPicPr>
          <p:cNvPr id="6" name="Picture 2" descr="INUL-FSE">
            <a:extLst>
              <a:ext uri="{FF2B5EF4-FFF2-40B4-BE49-F238E27FC236}">
                <a16:creationId xmlns:a16="http://schemas.microsoft.com/office/drawing/2014/main" id="{0D54D535-2C85-4D9E-9F10-8B631746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5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B73ECE-760C-4E0E-B667-AE7794AB4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2757473"/>
            <a:ext cx="3419475" cy="27241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UČEBNY MFC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AULY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červená, zelená, fialová a purpurová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D2FE72-9059-459F-9C0A-D6341969A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23" y="1814148"/>
            <a:ext cx="3338195" cy="4462828"/>
          </a:xfrm>
          <a:prstGeom prst="rect">
            <a:avLst/>
          </a:prstGeom>
        </p:spPr>
      </p:pic>
      <p:pic>
        <p:nvPicPr>
          <p:cNvPr id="7" name="Picture 2" descr="INUL-FSE">
            <a:extLst>
              <a:ext uri="{FF2B5EF4-FFF2-40B4-BE49-F238E27FC236}">
                <a16:creationId xmlns:a16="http://schemas.microsoft.com/office/drawing/2014/main" id="{7E741651-56BA-4E04-A2FD-AAA5E765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7AB3D6EF-D8A1-4AE4-AD9D-A390752B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8" y="1877349"/>
            <a:ext cx="3304827" cy="4418217"/>
          </a:xfrm>
          <a:prstGeom prst="rect">
            <a:avLst/>
          </a:prstGeom>
        </p:spPr>
      </p:pic>
      <p:pic>
        <p:nvPicPr>
          <p:cNvPr id="11" name="Zástupný symbol pro obsah 4">
            <a:hlinkClick r:id="rId4"/>
            <a:extLst>
              <a:ext uri="{FF2B5EF4-FFF2-40B4-BE49-F238E27FC236}">
                <a16:creationId xmlns:a16="http://schemas.microsoft.com/office/drawing/2014/main" id="{DC45BF17-6824-47FD-8B83-E81A3F9A1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47" y="1877349"/>
            <a:ext cx="3304827" cy="4418226"/>
          </a:xfrm>
        </p:spPr>
      </p:pic>
      <p:sp>
        <p:nvSpPr>
          <p:cNvPr id="12" name="Zástupný symbol pro obsah 17">
            <a:extLst>
              <a:ext uri="{FF2B5EF4-FFF2-40B4-BE49-F238E27FC236}">
                <a16:creationId xmlns:a16="http://schemas.microsoft.com/office/drawing/2014/main" id="{6F2F1104-2AA6-4B99-AE4B-7083504E3773}"/>
              </a:ext>
            </a:extLst>
          </p:cNvPr>
          <p:cNvSpPr txBox="1">
            <a:spLocks/>
          </p:cNvSpPr>
          <p:nvPr/>
        </p:nvSpPr>
        <p:spPr>
          <a:xfrm>
            <a:off x="1176691" y="3045884"/>
            <a:ext cx="3303270" cy="13737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Knihovna</a:t>
            </a:r>
            <a:endParaRPr lang="cs-CZ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Kanceláře KAS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pic>
        <p:nvPicPr>
          <p:cNvPr id="13" name="Picture 2" descr="INUL-FSE">
            <a:extLst>
              <a:ext uri="{FF2B5EF4-FFF2-40B4-BE49-F238E27FC236}">
                <a16:creationId xmlns:a16="http://schemas.microsoft.com/office/drawing/2014/main" id="{E028FA49-44CF-44DD-B57F-99277F91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031" y="125922"/>
            <a:ext cx="2095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4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DEC2B-3727-410A-8382-D64331D1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– VAŠE MÍSTA (KAMPUS)</a:t>
            </a:r>
          </a:p>
        </p:txBody>
      </p:sp>
      <p:pic>
        <p:nvPicPr>
          <p:cNvPr id="12" name="Picture 4" descr="česky Archives - Poradenské Centrum UJEP">
            <a:hlinkClick r:id="rId2"/>
            <a:extLst>
              <a:ext uri="{FF2B5EF4-FFF2-40B4-BE49-F238E27FC236}">
                <a16:creationId xmlns:a16="http://schemas.microsoft.com/office/drawing/2014/main" id="{105D7C39-2EF2-4EA1-8AD8-86B15A6B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62150"/>
            <a:ext cx="662214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D4EBC47-C70A-436B-92D4-07E82252C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36" y="1880324"/>
            <a:ext cx="2911086" cy="3891826"/>
          </a:xfrm>
          <a:prstGeom prst="rect">
            <a:avLst/>
          </a:prstGeom>
        </p:spPr>
      </p:pic>
      <p:sp>
        <p:nvSpPr>
          <p:cNvPr id="16" name="Zástupný symbol pro obsah 17">
            <a:extLst>
              <a:ext uri="{FF2B5EF4-FFF2-40B4-BE49-F238E27FC236}">
                <a16:creationId xmlns:a16="http://schemas.microsoft.com/office/drawing/2014/main" id="{ABA5A9BA-C43D-44FB-B72E-A712E2E71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216" y="5884334"/>
            <a:ext cx="2509484" cy="38311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Poradenské centrum</a:t>
            </a:r>
            <a:endParaRPr lang="cs-CZ" dirty="0">
              <a:solidFill>
                <a:srgbClr val="00B0F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728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465</Words>
  <Application>Microsoft Office PowerPoint</Application>
  <PresentationFormat>Širokoúhlá obrazovka</PresentationFormat>
  <Paragraphs>90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Vítejte na palubě!</vt:lpstr>
      <vt:lpstr>Důležité odkazy I.</vt:lpstr>
      <vt:lpstr>Důležité odkazy II.</vt:lpstr>
      <vt:lpstr>Prezentace aplikace PowerPoint</vt:lpstr>
      <vt:lpstr>NAŠE – VAŠE MÍSTA (MOSKEVSKÁ 54)</vt:lpstr>
      <vt:lpstr>NAŠE – VAŠE MÍSTA (KAMPUS)</vt:lpstr>
      <vt:lpstr>NAŠE – VAŠE MÍSTA (KAMPUS)</vt:lpstr>
      <vt:lpstr>NAŠE – VAŠE MÍSTA (KAMPUS)</vt:lpstr>
      <vt:lpstr>NAŠE – VAŠE MÍSTA (KAMPUS)</vt:lpstr>
      <vt:lpstr>NAŠE – VAŠE MÍSTA (OBČERSTVENÍ)</vt:lpstr>
      <vt:lpstr>NAŠE – VAŠE MÍSTA (SOCIÁLNÍ KLINIKA)</vt:lpstr>
      <vt:lpstr>O studiu</vt:lpstr>
      <vt:lpstr>Praxe</vt:lpstr>
      <vt:lpstr>Provoz katedry</vt:lpstr>
      <vt:lpstr>Provoz katedry</vt:lpstr>
      <vt:lpstr>Děkujeme za pozornost a přejeme mnoho studijních i osobních úspěchů!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palubě!</dc:title>
  <dc:creator>student</dc:creator>
  <cp:lastModifiedBy>Dita</cp:lastModifiedBy>
  <cp:revision>26</cp:revision>
  <cp:lastPrinted>2023-10-02T09:42:26Z</cp:lastPrinted>
  <dcterms:created xsi:type="dcterms:W3CDTF">2023-09-19T09:35:03Z</dcterms:created>
  <dcterms:modified xsi:type="dcterms:W3CDTF">2023-10-05T07:16:40Z</dcterms:modified>
</cp:coreProperties>
</file>