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9" r:id="rId3"/>
    <p:sldId id="265" r:id="rId4"/>
    <p:sldId id="263" r:id="rId5"/>
    <p:sldId id="262" r:id="rId6"/>
    <p:sldId id="274" r:id="rId7"/>
    <p:sldId id="275" r:id="rId8"/>
    <p:sldId id="276" r:id="rId9"/>
    <p:sldId id="279" r:id="rId10"/>
    <p:sldId id="280" r:id="rId11"/>
    <p:sldId id="277" r:id="rId12"/>
    <p:sldId id="261" r:id="rId13"/>
    <p:sldId id="283" r:id="rId14"/>
    <p:sldId id="282" r:id="rId15"/>
    <p:sldId id="281" r:id="rId16"/>
    <p:sldId id="278" r:id="rId17"/>
    <p:sldId id="264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489"/>
    <a:srgbClr val="236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19"/>
    <p:restoredTop sz="94811"/>
  </p:normalViewPr>
  <p:slideViewPr>
    <p:cSldViewPr snapToGrid="0" snapToObjects="1">
      <p:cViewPr varScale="1">
        <p:scale>
          <a:sx n="104" d="100"/>
          <a:sy n="104" d="100"/>
        </p:scale>
        <p:origin x="4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BC841A-A0EF-B341-B15D-5D7C7E0E9418}" type="datetimeFigureOut">
              <a:rPr lang="cs-CZ" smtClean="0"/>
              <a:t>10.05.2023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59B32-F2AD-AA44-A54C-3FFEE3EB3B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8591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59B32-F2AD-AA44-A54C-3FFEE3EB3B8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7609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59B32-F2AD-AA44-A54C-3FFEE3EB3B8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0884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D6AF19-6DE8-BD4C-A494-D9B2F3D4C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647D768-48AB-7D43-AED4-2577187E50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6EAD632-EECC-D647-A373-121CB92B2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EFB3D-1708-C948-A3C1-01A7C2A5AD87}" type="datetimeFigureOut">
              <a:rPr lang="cs-CZ" smtClean="0"/>
              <a:t>10.05.2023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8C94C6F-1F5E-3648-A3E7-E824A5AB7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080A63-A2C0-D844-BADC-3D5A11C25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07500-3138-5A42-BFC7-B79510B08C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8746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BCF418-FC48-CF4B-88E0-2425A768A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76C79B2-572B-7341-BA7D-4701C6155B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A6782FF-3407-664E-AFF9-C11A92D8E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EFB3D-1708-C948-A3C1-01A7C2A5AD87}" type="datetimeFigureOut">
              <a:rPr lang="cs-CZ" smtClean="0"/>
              <a:t>10.05.2023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7C732D-5671-0C47-948A-0286791C4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83239BE-7EA8-4146-8A72-39FACC6BF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07500-3138-5A42-BFC7-B79510B08C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7212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D951F84-4815-4F4D-88C6-35F1E8A32A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B13E047-D70A-594A-A104-A000D7CBB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E688C1-CB70-DC42-BD36-5FA24FB10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EFB3D-1708-C948-A3C1-01A7C2A5AD87}" type="datetimeFigureOut">
              <a:rPr lang="cs-CZ" smtClean="0"/>
              <a:t>10.05.2023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9CBEFE-E824-F84E-BE55-D80AD6724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F056083-7EA0-8C49-AC1A-31A4F35DE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07500-3138-5A42-BFC7-B79510B08C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350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883FB9-6AA8-D24D-9712-3423171CB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A9D5331-2861-DE41-8BF6-F8F5E4A77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1FE9BEE-0ACF-6641-A463-05A149024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EFB3D-1708-C948-A3C1-01A7C2A5AD87}" type="datetimeFigureOut">
              <a:rPr lang="cs-CZ" smtClean="0"/>
              <a:t>10.05.2023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EB7440F-98A8-2247-A6E8-B8AFCA183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57C96F2-D80B-734E-9F5C-912A7C00D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07500-3138-5A42-BFC7-B79510B08C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307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6135F6-DD74-8542-BFD0-581642AEB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FCB4A16-9761-1B47-B0E1-E98C667E50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469FA7-E70D-0A44-B0A5-2967DDF5E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EFB3D-1708-C948-A3C1-01A7C2A5AD87}" type="datetimeFigureOut">
              <a:rPr lang="cs-CZ" smtClean="0"/>
              <a:t>10.05.2023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5A00EF-7BF2-A049-AA17-A204AA50E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F2322F5-A150-D144-9930-2EFB7F5D0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07500-3138-5A42-BFC7-B79510B08C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0484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B2868B-86D2-584B-A238-DB919110B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0374B59-89B8-A247-9E11-1813B2E815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0B02C84-2476-9E4A-A0A7-C741EFDA89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7A269ED-49AF-944A-BD3D-92F86A84A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EFB3D-1708-C948-A3C1-01A7C2A5AD87}" type="datetimeFigureOut">
              <a:rPr lang="cs-CZ" smtClean="0"/>
              <a:t>10.05.2023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7F6D378-2B90-A244-9ECB-F9E11EA54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0181399-D0F6-7543-A63C-320171757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07500-3138-5A42-BFC7-B79510B08C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0783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E7F7A2-0586-564B-B5BC-1D6AEE477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7A65E68-00F9-7D40-8301-85EB6A78F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4E885DF-59E0-C243-B2F4-77D6083C72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55553908-5257-CD4C-94A0-F292D63177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452B0B8-5A02-9541-BF32-8FED690FC1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BB52629-4310-5C4D-8CB1-F88B76ECD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EFB3D-1708-C948-A3C1-01A7C2A5AD87}" type="datetimeFigureOut">
              <a:rPr lang="cs-CZ" smtClean="0"/>
              <a:t>10.05.2023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65CA916-E3D9-6440-A1D9-856C74D92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ACA0923-1818-7F4D-8761-CF69A7FB9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07500-3138-5A42-BFC7-B79510B08C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7966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73FCDE-9363-1246-AA99-E7D2DE15B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29F51FE-BBAB-EA46-A710-0B952BBAC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EFB3D-1708-C948-A3C1-01A7C2A5AD87}" type="datetimeFigureOut">
              <a:rPr lang="cs-CZ" smtClean="0"/>
              <a:t>10.05.2023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FF3A2CB-7DD4-C940-BA4F-C09ADBEA3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0FA1A37-1BDD-B549-9444-A9A3E28F8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07500-3138-5A42-BFC7-B79510B08C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6065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5018ABD-755C-294E-B55A-110EB729F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EFB3D-1708-C948-A3C1-01A7C2A5AD87}" type="datetimeFigureOut">
              <a:rPr lang="cs-CZ" smtClean="0"/>
              <a:t>10.05.2023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3241DFF-7111-7C45-AB8F-C0C98DAC1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C71621B-5F87-CD4A-A9D5-64720136C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07500-3138-5A42-BFC7-B79510B08C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1121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17E8B5-CD7B-BF42-B3D2-AC49861A1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24CF7F8-415F-A44A-ACE2-B4394CE90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5C93B028-85BD-5D4B-9F09-CE2C6EFEE2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AFDB7D9-3CC3-0D4F-872B-DD41707EE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EFB3D-1708-C948-A3C1-01A7C2A5AD87}" type="datetimeFigureOut">
              <a:rPr lang="cs-CZ" smtClean="0"/>
              <a:t>10.05.2023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DDC2934-F991-7D4C-BE1F-EAC5D015B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1DAB68C-605E-C34E-820A-CAD812848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07500-3138-5A42-BFC7-B79510B08C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8476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3B36C5-EA0F-5F49-B202-A5330BF2B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9C01EE3-05DF-9745-B2F2-DC3568D5D3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7E6843D-8D6D-6A40-9DFF-9E1D044DBA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DCCBA59-06CD-084F-BE3E-B53D7594B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EFB3D-1708-C948-A3C1-01A7C2A5AD87}" type="datetimeFigureOut">
              <a:rPr lang="cs-CZ" smtClean="0"/>
              <a:t>10.05.2023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15706E6-4C0B-7247-A739-DD7C589FB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7A4A04A-8423-5B41-A6A5-EF0E1B9D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07500-3138-5A42-BFC7-B79510B08C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6729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40D2846-EEC2-6A48-8AE6-75B2938F5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74AF404-CE95-9A44-A88F-C5AB10166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01728F-31E6-7740-B2B4-21650268D0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EFB3D-1708-C948-A3C1-01A7C2A5AD87}" type="datetimeFigureOut">
              <a:rPr lang="cs-CZ" smtClean="0"/>
              <a:t>10.05.2023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7375F7-E790-C84A-8F19-27D213B61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1515906-7000-4C45-8D24-1B4E13610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07500-3138-5A42-BFC7-B79510B08C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349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Radek.sobehart@ujep.cz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182529-1711-DD49-B381-3DC0C254F6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20684"/>
            <a:ext cx="9144000" cy="1796143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Laboratoře behaviorálních studií (LABS)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6CA8DDF-D647-D644-BBE5-190871264C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16828"/>
            <a:ext cx="9144000" cy="1796143"/>
          </a:xfrm>
        </p:spPr>
        <p:txBody>
          <a:bodyPr/>
          <a:lstStyle/>
          <a:p>
            <a:r>
              <a:rPr lang="cs-CZ" dirty="0"/>
              <a:t>PhDr. Radek </a:t>
            </a:r>
            <a:r>
              <a:rPr lang="cs-CZ" dirty="0" err="1"/>
              <a:t>Soběhart</a:t>
            </a:r>
            <a:r>
              <a:rPr lang="cs-CZ" dirty="0"/>
              <a:t>, Ph.D.</a:t>
            </a:r>
          </a:p>
          <a:p>
            <a:r>
              <a:rPr lang="cs-CZ" dirty="0">
                <a:hlinkClick r:id="rId2"/>
              </a:rPr>
              <a:t>Radek.sobehart@ujep.cz</a:t>
            </a:r>
            <a:endParaRPr lang="cs-CZ" dirty="0"/>
          </a:p>
          <a:p>
            <a:r>
              <a:rPr lang="cs-CZ" dirty="0"/>
              <a:t>Výkonný ředitel LABS</a:t>
            </a:r>
          </a:p>
        </p:txBody>
      </p:sp>
      <p:pic>
        <p:nvPicPr>
          <p:cNvPr id="8" name="image1.png">
            <a:extLst>
              <a:ext uri="{FF2B5EF4-FFF2-40B4-BE49-F238E27FC236}">
                <a16:creationId xmlns:a16="http://schemas.microsoft.com/office/drawing/2014/main" id="{C7346BD5-5261-8C47-8707-BAD4254F8BF4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9073245" y="460629"/>
            <a:ext cx="2232294" cy="800099"/>
          </a:xfrm>
          <a:prstGeom prst="rect">
            <a:avLst/>
          </a:prstGeom>
          <a:ln/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F7987F0A-4DD6-2ED8-C28E-5EBD303CC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261" y="460628"/>
            <a:ext cx="2232294" cy="80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26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7DE089-CC06-793F-E573-0DE022DC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/>
          <a:lstStyle/>
          <a:p>
            <a:pPr algn="ctr"/>
            <a:r>
              <a:rPr lang="cs-CZ" b="1" dirty="0"/>
              <a:t>Heat </a:t>
            </a:r>
            <a:r>
              <a:rPr lang="cs-CZ" b="1" dirty="0" err="1"/>
              <a:t>maps</a:t>
            </a:r>
            <a:endParaRPr lang="cs-CZ" b="1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4F18FF8-CFBF-C7A6-A3C1-7D3D54A6BE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02" y="1551214"/>
            <a:ext cx="3788055" cy="4625749"/>
          </a:xfrm>
          <a:prstGeom prst="rect">
            <a:avLst/>
          </a:prstGeom>
        </p:spPr>
      </p:pic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00C062EB-DE5C-30D7-C882-90C07229F8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943" y="1551214"/>
            <a:ext cx="4152900" cy="462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17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B8EA9B-4EE3-3759-4D8B-E8254CF10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/>
          <a:lstStyle/>
          <a:p>
            <a:pPr algn="ctr"/>
            <a:r>
              <a:rPr lang="cs-CZ" b="1" dirty="0"/>
              <a:t>Virtuální Avatar – X-</a:t>
            </a:r>
            <a:r>
              <a:rPr lang="cs-CZ" b="1" dirty="0" err="1"/>
              <a:t>sens</a:t>
            </a:r>
            <a:endParaRPr lang="cs-CZ" b="1" dirty="0"/>
          </a:p>
        </p:txBody>
      </p:sp>
      <p:pic>
        <p:nvPicPr>
          <p:cNvPr id="4" name="Zástupný obsah 8" descr="Obsah obrázku patro, interiér, osoba, strop&#10;&#10;Popis byl vytvořen automaticky">
            <a:extLst>
              <a:ext uri="{FF2B5EF4-FFF2-40B4-BE49-F238E27FC236}">
                <a16:creationId xmlns:a16="http://schemas.microsoft.com/office/drawing/2014/main" id="{CE4B092F-E34D-7746-FC7D-43E35A990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315" y="1355271"/>
            <a:ext cx="4996542" cy="5137604"/>
          </a:xfrm>
        </p:spPr>
      </p:pic>
    </p:spTree>
    <p:extLst>
      <p:ext uri="{BB962C8B-B14F-4D97-AF65-F5344CB8AC3E}">
        <p14:creationId xmlns:p14="http://schemas.microsoft.com/office/powerpoint/2010/main" val="3067575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213F0B-3AF9-824E-98BC-FCF601D75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0551"/>
          </a:xfrm>
        </p:spPr>
        <p:txBody>
          <a:bodyPr/>
          <a:lstStyle/>
          <a:p>
            <a:pPr algn="ctr"/>
            <a:r>
              <a:rPr lang="cs-CZ" b="1" dirty="0"/>
              <a:t>Aktuálně řešené a podané projekty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91FC21-D976-6643-BADA-A93FF08CD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5676"/>
            <a:ext cx="10515600" cy="5257199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cs-CZ" b="1" dirty="0"/>
              <a:t>REGBES (OPVVV)</a:t>
            </a:r>
            <a:r>
              <a:rPr lang="cs-CZ" dirty="0"/>
              <a:t> – Regulace a behaviorální studia - do 30.6.2023</a:t>
            </a:r>
            <a:endParaRPr lang="cs-CZ" b="1" dirty="0"/>
          </a:p>
          <a:p>
            <a:pPr marL="514350" indent="-514350">
              <a:buAutoNum type="arabicParenR"/>
            </a:pPr>
            <a:r>
              <a:rPr lang="cs-CZ" b="1" dirty="0"/>
              <a:t>Sdělování špatných zpráv </a:t>
            </a:r>
            <a:r>
              <a:rPr lang="cs-CZ" dirty="0"/>
              <a:t>– nastavení scénářů – výuka budoucích lékařů + testování reálných situací (3D </a:t>
            </a:r>
            <a:r>
              <a:rPr lang="cs-CZ" dirty="0" err="1"/>
              <a:t>sense</a:t>
            </a:r>
            <a:r>
              <a:rPr lang="cs-CZ" dirty="0"/>
              <a:t>, 2.LF UK – Motol)</a:t>
            </a:r>
          </a:p>
          <a:p>
            <a:pPr marL="514350" indent="-514350">
              <a:buAutoNum type="arabicParenR"/>
            </a:pPr>
            <a:r>
              <a:rPr lang="cs-CZ" b="1" dirty="0"/>
              <a:t>Prevence </a:t>
            </a:r>
            <a:r>
              <a:rPr lang="cs-CZ" b="1" dirty="0" err="1"/>
              <a:t>ergonometrických</a:t>
            </a:r>
            <a:r>
              <a:rPr lang="cs-CZ" b="1" dirty="0"/>
              <a:t> modulů bezpečnosti práce </a:t>
            </a:r>
            <a:r>
              <a:rPr lang="cs-CZ" dirty="0"/>
              <a:t>– podáno – MPSV + HSEF</a:t>
            </a:r>
          </a:p>
          <a:p>
            <a:pPr marL="514350" indent="-514350">
              <a:buAutoNum type="arabicParenR"/>
            </a:pPr>
            <a:r>
              <a:rPr lang="cs-CZ" b="1" dirty="0"/>
              <a:t>Dopad reklam na alkohol na vybrané cílové sku</a:t>
            </a:r>
            <a:r>
              <a:rPr lang="cs-CZ" dirty="0"/>
              <a:t>piny – nastavení efektivní regulace (1. LF UK + FSI)</a:t>
            </a:r>
          </a:p>
          <a:p>
            <a:pPr marL="514350" indent="-514350">
              <a:buAutoNum type="arabicParenR"/>
            </a:pPr>
            <a:r>
              <a:rPr lang="cs-CZ" b="1" dirty="0"/>
              <a:t>Rozvoj kreativního učení (MK)</a:t>
            </a:r>
            <a:r>
              <a:rPr lang="cs-CZ" dirty="0"/>
              <a:t> – FUD</a:t>
            </a:r>
          </a:p>
          <a:p>
            <a:pPr marL="514350" indent="-514350">
              <a:buAutoNum type="arabicParenR"/>
            </a:pPr>
            <a:r>
              <a:rPr lang="cs-CZ" b="1" dirty="0" err="1"/>
              <a:t>Living</a:t>
            </a:r>
            <a:r>
              <a:rPr lang="cs-CZ" b="1" dirty="0"/>
              <a:t> </a:t>
            </a:r>
            <a:r>
              <a:rPr lang="cs-CZ" b="1" dirty="0" err="1"/>
              <a:t>history</a:t>
            </a:r>
            <a:r>
              <a:rPr lang="cs-CZ" b="1" dirty="0"/>
              <a:t> </a:t>
            </a:r>
            <a:r>
              <a:rPr lang="cs-CZ" dirty="0"/>
              <a:t>– </a:t>
            </a:r>
            <a:r>
              <a:rPr lang="cs-CZ" dirty="0" err="1"/>
              <a:t>Interreg</a:t>
            </a:r>
            <a:r>
              <a:rPr lang="cs-CZ" dirty="0"/>
              <a:t> VI. (CZ-</a:t>
            </a:r>
            <a:r>
              <a:rPr lang="cs-CZ" dirty="0" err="1"/>
              <a:t>Bayern</a:t>
            </a:r>
            <a:r>
              <a:rPr lang="cs-CZ" dirty="0"/>
              <a:t>) – </a:t>
            </a:r>
            <a:r>
              <a:rPr lang="cs-CZ" dirty="0" err="1"/>
              <a:t>Uni</a:t>
            </a:r>
            <a:r>
              <a:rPr lang="cs-CZ" dirty="0"/>
              <a:t> </a:t>
            </a:r>
            <a:r>
              <a:rPr lang="cs-CZ" dirty="0" err="1"/>
              <a:t>Passau</a:t>
            </a:r>
            <a:r>
              <a:rPr lang="cs-CZ" dirty="0"/>
              <a:t>, ZČU Plzeň</a:t>
            </a:r>
          </a:p>
          <a:p>
            <a:pPr marL="514350" indent="-514350">
              <a:buAutoNum type="arabicParenR"/>
            </a:pPr>
            <a:r>
              <a:rPr lang="cs-CZ" b="1" dirty="0"/>
              <a:t>Dezinformace</a:t>
            </a:r>
            <a:r>
              <a:rPr lang="cs-CZ" dirty="0"/>
              <a:t> – OP JAK – FF + FSV UK</a:t>
            </a:r>
          </a:p>
          <a:p>
            <a:pPr marL="514350" indent="-514350">
              <a:buAutoNum type="arabicParenR"/>
            </a:pPr>
            <a:endParaRPr lang="cs-CZ" dirty="0"/>
          </a:p>
          <a:p>
            <a:pPr marL="514350" indent="-514350">
              <a:buAutoNum type="arabicParenR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6306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45B2EE4-4A49-9A55-AE7A-A947866ED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/>
              <a:t>Varioport</a:t>
            </a:r>
            <a:r>
              <a:rPr lang="en-US" sz="5400" dirty="0"/>
              <a:t> - Biofeedback</a:t>
            </a:r>
          </a:p>
        </p:txBody>
      </p:sp>
      <p:pic>
        <p:nvPicPr>
          <p:cNvPr id="6" name="Zástupný obsah 5" descr="Obsah obrázku kabel, přístroj, elektronika, osoba&#10;&#10;Popis byl vytvořen automaticky">
            <a:extLst>
              <a:ext uri="{FF2B5EF4-FFF2-40B4-BE49-F238E27FC236}">
                <a16:creationId xmlns:a16="http://schemas.microsoft.com/office/drawing/2014/main" id="{13EAAC8D-3426-F4E0-5A3E-53065F8AA5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945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1A13741-B5F5-90C5-9F58-27783385A2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7762" y="2655918"/>
            <a:ext cx="6251110" cy="383632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/>
              <a:t>Kompatibilní</a:t>
            </a:r>
            <a:r>
              <a:rPr lang="en-US" dirty="0"/>
              <a:t> </a:t>
            </a:r>
            <a:r>
              <a:rPr lang="en-US" dirty="0" err="1"/>
              <a:t>technologie</a:t>
            </a:r>
            <a:r>
              <a:rPr lang="en-US" dirty="0"/>
              <a:t> s eye-</a:t>
            </a:r>
            <a:r>
              <a:rPr lang="en-US" dirty="0" err="1"/>
              <a:t>trackingem</a:t>
            </a:r>
            <a:endParaRPr lang="en-US" dirty="0"/>
          </a:p>
          <a:p>
            <a:r>
              <a:rPr lang="en-US" dirty="0" err="1"/>
              <a:t>Vodivost</a:t>
            </a:r>
            <a:r>
              <a:rPr lang="en-US" dirty="0"/>
              <a:t> </a:t>
            </a:r>
            <a:r>
              <a:rPr lang="en-US" dirty="0" err="1"/>
              <a:t>kůže</a:t>
            </a:r>
            <a:r>
              <a:rPr lang="en-US" dirty="0"/>
              <a:t>, EEG, ECG</a:t>
            </a:r>
          </a:p>
          <a:p>
            <a:r>
              <a:rPr lang="en-US" dirty="0"/>
              <a:t>“</a:t>
            </a:r>
            <a:r>
              <a:rPr lang="en-US" dirty="0" err="1"/>
              <a:t>Tvrdé</a:t>
            </a:r>
            <a:r>
              <a:rPr lang="en-US" dirty="0"/>
              <a:t>” </a:t>
            </a:r>
            <a:r>
              <a:rPr lang="en-US" dirty="0" err="1"/>
              <a:t>měření</a:t>
            </a:r>
            <a:r>
              <a:rPr lang="en-US" dirty="0"/>
              <a:t> </a:t>
            </a:r>
            <a:r>
              <a:rPr lang="en-US" dirty="0" err="1"/>
              <a:t>emocí</a:t>
            </a:r>
            <a:endParaRPr lang="en-US" dirty="0"/>
          </a:p>
          <a:p>
            <a:r>
              <a:rPr lang="en-US" dirty="0" err="1"/>
              <a:t>Detektor</a:t>
            </a:r>
            <a:r>
              <a:rPr lang="en-US" dirty="0"/>
              <a:t> </a:t>
            </a:r>
            <a:r>
              <a:rPr lang="en-US" dirty="0" err="1"/>
              <a:t>lži</a:t>
            </a:r>
            <a:endParaRPr lang="en-US" dirty="0"/>
          </a:p>
          <a:p>
            <a:r>
              <a:rPr lang="en-US" dirty="0" err="1"/>
              <a:t>Analytický</a:t>
            </a:r>
            <a:r>
              <a:rPr lang="en-US" dirty="0"/>
              <a:t> software</a:t>
            </a:r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780627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A9F45D-0EEC-9E3C-07A4-D7D915734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0616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LABS - networking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EE270D-E535-1B76-9FC8-8E46B5797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7459"/>
            <a:ext cx="10515600" cy="4879504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arenR"/>
            </a:pPr>
            <a:r>
              <a:rPr lang="cs-CZ" sz="3200" dirty="0"/>
              <a:t>Česká republika – ostatní fakulty UJEP, FSV UK, FF UK, VŠE v Praze, UP Olomouc, VUT Brno, MU Brno, UHK ad.</a:t>
            </a:r>
          </a:p>
          <a:p>
            <a:pPr marL="514350" indent="-514350">
              <a:buAutoNum type="arabicParenR"/>
            </a:pPr>
            <a:r>
              <a:rPr lang="cs-CZ" sz="3200" dirty="0"/>
              <a:t>Zahraničí – TU </a:t>
            </a:r>
            <a:r>
              <a:rPr lang="cs-CZ" sz="3200" dirty="0" err="1"/>
              <a:t>Dresden</a:t>
            </a:r>
            <a:r>
              <a:rPr lang="cs-CZ" sz="3200" dirty="0"/>
              <a:t>, TU Chemnitz, FH </a:t>
            </a:r>
            <a:r>
              <a:rPr lang="cs-CZ" sz="3200" dirty="0" err="1"/>
              <a:t>Dresden</a:t>
            </a:r>
            <a:r>
              <a:rPr lang="cs-CZ" sz="3200" dirty="0"/>
              <a:t>, </a:t>
            </a:r>
            <a:r>
              <a:rPr lang="cs-CZ" sz="3200" dirty="0" err="1"/>
              <a:t>Uni</a:t>
            </a:r>
            <a:r>
              <a:rPr lang="cs-CZ" sz="3200" dirty="0"/>
              <a:t> </a:t>
            </a:r>
            <a:r>
              <a:rPr lang="cs-CZ" sz="3200" dirty="0" err="1"/>
              <a:t>Passau</a:t>
            </a:r>
            <a:r>
              <a:rPr lang="cs-CZ" sz="3200" dirty="0"/>
              <a:t>, </a:t>
            </a:r>
            <a:r>
              <a:rPr lang="cs-CZ" sz="3200" dirty="0" err="1"/>
              <a:t>Uni</a:t>
            </a:r>
            <a:r>
              <a:rPr lang="cs-CZ" sz="3200" dirty="0"/>
              <a:t> </a:t>
            </a:r>
            <a:r>
              <a:rPr lang="cs-CZ" sz="3200" dirty="0" err="1"/>
              <a:t>Freiburg</a:t>
            </a:r>
            <a:r>
              <a:rPr lang="cs-CZ" sz="3200" dirty="0"/>
              <a:t>, </a:t>
            </a:r>
            <a:r>
              <a:rPr lang="cs-CZ" sz="3200" dirty="0" err="1"/>
              <a:t>Uni</a:t>
            </a:r>
            <a:r>
              <a:rPr lang="cs-CZ" sz="3200" dirty="0"/>
              <a:t> </a:t>
            </a:r>
            <a:r>
              <a:rPr lang="cs-CZ" sz="3200" dirty="0" err="1"/>
              <a:t>Konstanz</a:t>
            </a:r>
            <a:endParaRPr lang="cs-CZ" sz="3200" dirty="0"/>
          </a:p>
          <a:p>
            <a:pPr marL="0" indent="0">
              <a:buNone/>
            </a:pPr>
            <a:r>
              <a:rPr lang="cs-CZ" sz="3200" dirty="0"/>
              <a:t>3) Další instituce – ICUK, kraj, město, </a:t>
            </a:r>
            <a:r>
              <a:rPr lang="cs-CZ" sz="3200" dirty="0" err="1"/>
              <a:t>Euregion</a:t>
            </a:r>
            <a:r>
              <a:rPr lang="cs-CZ" sz="3200" dirty="0"/>
              <a:t> Elbe/Labe, MV, MMR ad.</a:t>
            </a:r>
          </a:p>
          <a:p>
            <a:pPr marL="0" indent="0">
              <a:buNone/>
            </a:pPr>
            <a:r>
              <a:rPr lang="cs-CZ" sz="3200" dirty="0"/>
              <a:t>4) Soukromý sektor – IPSOS, 3Dsense, CETA, HSEF, KANTAR</a:t>
            </a:r>
          </a:p>
          <a:p>
            <a:pPr marL="0" indent="0">
              <a:buNone/>
            </a:pPr>
            <a:endParaRPr lang="cs-CZ" sz="3200" dirty="0"/>
          </a:p>
          <a:p>
            <a:pPr marL="0" indent="0">
              <a:buNone/>
            </a:pPr>
            <a:r>
              <a:rPr lang="cs-CZ" sz="3200" dirty="0"/>
              <a:t>Projektové výzvy: </a:t>
            </a:r>
            <a:r>
              <a:rPr lang="cs-CZ" sz="3200" dirty="0" err="1"/>
              <a:t>Interreg</a:t>
            </a:r>
            <a:r>
              <a:rPr lang="cs-CZ" sz="3200" dirty="0"/>
              <a:t> VI., </a:t>
            </a:r>
            <a:r>
              <a:rPr lang="cs-CZ" sz="3200" dirty="0" err="1"/>
              <a:t>Interreg</a:t>
            </a:r>
            <a:r>
              <a:rPr lang="cs-CZ" sz="3200" dirty="0"/>
              <a:t> </a:t>
            </a:r>
            <a:r>
              <a:rPr lang="cs-CZ" sz="3200" dirty="0" err="1"/>
              <a:t>Central</a:t>
            </a:r>
            <a:r>
              <a:rPr lang="cs-CZ" sz="3200" dirty="0"/>
              <a:t> </a:t>
            </a:r>
            <a:r>
              <a:rPr lang="cs-CZ" sz="3200" dirty="0" err="1"/>
              <a:t>Europe</a:t>
            </a:r>
            <a:r>
              <a:rPr lang="cs-CZ" sz="3200" dirty="0"/>
              <a:t>/</a:t>
            </a:r>
            <a:r>
              <a:rPr lang="cs-CZ" sz="3200" dirty="0" err="1"/>
              <a:t>Europe</a:t>
            </a:r>
            <a:r>
              <a:rPr lang="cs-CZ" sz="3200" dirty="0"/>
              <a:t>, OPJAK, TAČR, Erasmus+, </a:t>
            </a:r>
            <a:r>
              <a:rPr lang="cs-CZ" sz="3200" dirty="0" err="1"/>
              <a:t>Visegrad</a:t>
            </a:r>
            <a:r>
              <a:rPr lang="cs-CZ" sz="3200" dirty="0"/>
              <a:t> ad.</a:t>
            </a:r>
          </a:p>
        </p:txBody>
      </p:sp>
    </p:spTree>
    <p:extLst>
      <p:ext uri="{BB962C8B-B14F-4D97-AF65-F5344CB8AC3E}">
        <p14:creationId xmlns:p14="http://schemas.microsoft.com/office/powerpoint/2010/main" val="2263674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45ABB6-FF57-5062-0BF1-B23A007EB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422"/>
            <a:ext cx="10515600" cy="67962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My </a:t>
            </a:r>
            <a:r>
              <a:rPr lang="cs-CZ" dirty="0" err="1"/>
              <a:t>dream</a:t>
            </a:r>
            <a:r>
              <a:rPr lang="cs-CZ" dirty="0"/>
              <a:t>….</a:t>
            </a:r>
          </a:p>
        </p:txBody>
      </p:sp>
      <p:pic>
        <p:nvPicPr>
          <p:cNvPr id="5" name="Zástupný obsah 4" descr="Obsah obrázku text, snímek obrazovky, software, Písmo&#10;&#10;Popis byl vytvořen automaticky">
            <a:extLst>
              <a:ext uri="{FF2B5EF4-FFF2-40B4-BE49-F238E27FC236}">
                <a16:creationId xmlns:a16="http://schemas.microsoft.com/office/drawing/2014/main" id="{707B0A33-6C73-5698-2529-0F5EAB322D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2746" y="902044"/>
            <a:ext cx="9638270" cy="5733534"/>
          </a:xfrm>
        </p:spPr>
      </p:pic>
    </p:spTree>
    <p:extLst>
      <p:ext uri="{BB962C8B-B14F-4D97-AF65-F5344CB8AC3E}">
        <p14:creationId xmlns:p14="http://schemas.microsoft.com/office/powerpoint/2010/main" val="814006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944E8A-6A29-40FD-52BA-5144D727B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2907"/>
          </a:xfrm>
        </p:spPr>
        <p:txBody>
          <a:bodyPr/>
          <a:lstStyle/>
          <a:p>
            <a:pPr algn="ctr"/>
            <a:r>
              <a:rPr lang="cs-CZ" b="1" dirty="0"/>
              <a:t>Náš tým</a:t>
            </a:r>
          </a:p>
        </p:txBody>
      </p:sp>
      <p:pic>
        <p:nvPicPr>
          <p:cNvPr id="4" name="Zástupný obsah 5">
            <a:extLst>
              <a:ext uri="{FF2B5EF4-FFF2-40B4-BE49-F238E27FC236}">
                <a16:creationId xmlns:a16="http://schemas.microsoft.com/office/drawing/2014/main" id="{967003DE-01A9-0A73-B1CA-4411B3DFA7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4606" y="-926758"/>
            <a:ext cx="5449330" cy="9798911"/>
          </a:xfrm>
        </p:spPr>
      </p:pic>
    </p:spTree>
    <p:extLst>
      <p:ext uri="{BB962C8B-B14F-4D97-AF65-F5344CB8AC3E}">
        <p14:creationId xmlns:p14="http://schemas.microsoft.com/office/powerpoint/2010/main" val="1268082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B95DE-D3C6-7245-AD2B-FC06F91458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Děkuji za pozornost….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6B4E998-0AEF-574F-809A-D8BCAEE647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err="1"/>
              <a:t>radek.sobehart@ujep.cz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6270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084C4D-0855-BA46-99EF-003979F49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2907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LABS UJEP Ústí nad Labem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89A244-6173-1445-ABEA-41BCD2381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8032"/>
            <a:ext cx="10515600" cy="5244843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cs-CZ" sz="3200" b="1" dirty="0"/>
              <a:t>Nová výzkumná infrastruktura na UJEP (OPVVV)</a:t>
            </a:r>
            <a:endParaRPr lang="cs-CZ" sz="3200" dirty="0"/>
          </a:p>
          <a:p>
            <a:pPr algn="just">
              <a:buFont typeface="Wingdings" pitchFamily="2" charset="2"/>
              <a:buChar char="Ø"/>
            </a:pPr>
            <a:r>
              <a:rPr lang="cs-CZ" sz="3200" b="1" dirty="0"/>
              <a:t>Moderní technologie – analýza lidského rozhodování</a:t>
            </a:r>
          </a:p>
          <a:p>
            <a:pPr algn="just">
              <a:buFont typeface="Wingdings" pitchFamily="2" charset="2"/>
              <a:buChar char="Ø"/>
            </a:pPr>
            <a:r>
              <a:rPr lang="cs-CZ" sz="3200" b="1" dirty="0"/>
              <a:t>Rozsáhlá databáze participantů (více než 600 registrovaných)</a:t>
            </a:r>
          </a:p>
          <a:p>
            <a:pPr algn="just">
              <a:buFont typeface="Wingdings" pitchFamily="2" charset="2"/>
              <a:buChar char="Ø"/>
            </a:pPr>
            <a:r>
              <a:rPr lang="cs-CZ" sz="3200" b="1" dirty="0"/>
              <a:t>Kombinace moderních technologií s metodami experimentální ekonomie a behaviorálních studií</a:t>
            </a:r>
          </a:p>
          <a:p>
            <a:pPr algn="just">
              <a:buFont typeface="Wingdings" pitchFamily="2" charset="2"/>
              <a:buChar char="Ø"/>
            </a:pPr>
            <a:endParaRPr lang="cs-CZ" sz="3200" b="1" dirty="0"/>
          </a:p>
          <a:p>
            <a:pPr algn="just">
              <a:buFont typeface="Wingdings" pitchFamily="2" charset="2"/>
              <a:buChar char="Ø"/>
            </a:pPr>
            <a:r>
              <a:rPr lang="cs-CZ" sz="3200" b="1" dirty="0"/>
              <a:t>Základní vymezení: neděláme lékařský výzkum, neintervenční technologie, vědomě „nelžeme“ participantům, žádné šokové terapie</a:t>
            </a:r>
            <a:endParaRPr lang="cs-CZ" sz="3200" dirty="0"/>
          </a:p>
          <a:p>
            <a:pPr marL="0" indent="0" algn="just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7250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F62649-CF24-094B-823E-1F61D481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114467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Laboratoře behaviorálních studií (LABS)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252C011-4CC7-8949-81C4-30390B758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076833"/>
            <a:ext cx="10515600" cy="3012818"/>
          </a:xfrm>
        </p:spPr>
        <p:txBody>
          <a:bodyPr/>
          <a:lstStyle/>
          <a:p>
            <a:pPr algn="ctr"/>
            <a:r>
              <a:rPr lang="cs-CZ" sz="2800" dirty="0"/>
              <a:t>https://</a:t>
            </a:r>
            <a:r>
              <a:rPr lang="cs-CZ" sz="2800" dirty="0" err="1"/>
              <a:t>smartcity.ujep.cz</a:t>
            </a:r>
            <a:r>
              <a:rPr lang="cs-CZ" sz="2800" dirty="0"/>
              <a:t>/</a:t>
            </a:r>
            <a:r>
              <a:rPr lang="cs-CZ" sz="2800" dirty="0" err="1"/>
              <a:t>cs</a:t>
            </a:r>
            <a:r>
              <a:rPr lang="cs-CZ" sz="2800" dirty="0"/>
              <a:t>/</a:t>
            </a:r>
            <a:r>
              <a:rPr lang="cs-CZ" sz="2800" dirty="0" err="1"/>
              <a:t>videos</a:t>
            </a:r>
            <a:endParaRPr lang="cs-CZ" sz="2800" dirty="0"/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9821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interiér, počítač, osoba&#10;&#10;Popis byl vytvořen automaticky">
            <a:extLst>
              <a:ext uri="{FF2B5EF4-FFF2-40B4-BE49-F238E27FC236}">
                <a16:creationId xmlns:a16="http://schemas.microsoft.com/office/drawing/2014/main" id="{9C8B8421-5CFB-E74E-885E-37419F9AC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856" b="128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18CC9CB-32B6-C44D-9DDB-B27E16D89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Laboratoř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behaviorální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ekonomie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423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interiér, hračka&#10;&#10;Popis byl vytvořen automaticky">
            <a:extLst>
              <a:ext uri="{FF2B5EF4-FFF2-40B4-BE49-F238E27FC236}">
                <a16:creationId xmlns:a16="http://schemas.microsoft.com/office/drawing/2014/main" id="{6FEF2C60-B509-874D-8637-0D16D3EA7A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992" r="-2" b="-2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39555EA-8921-5B45-B579-0F06DF1D3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Mobilní behaviorální laboratoř</a:t>
            </a:r>
          </a:p>
        </p:txBody>
      </p:sp>
    </p:spTree>
    <p:extLst>
      <p:ext uri="{BB962C8B-B14F-4D97-AF65-F5344CB8AC3E}">
        <p14:creationId xmlns:p14="http://schemas.microsoft.com/office/powerpoint/2010/main" val="2914560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45F746-ABFB-E18A-1B8E-DBD173394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/>
          <a:lstStyle/>
          <a:p>
            <a:pPr algn="ctr"/>
            <a:r>
              <a:rPr lang="cs-CZ" dirty="0"/>
              <a:t>Batak</a:t>
            </a:r>
          </a:p>
        </p:txBody>
      </p:sp>
      <p:pic>
        <p:nvPicPr>
          <p:cNvPr id="4" name="Zástupný obsah 7" descr="Obsah obrázku bruslení, muž, osoba&#10;&#10;Popis byl vytvořen automaticky">
            <a:extLst>
              <a:ext uri="{FF2B5EF4-FFF2-40B4-BE49-F238E27FC236}">
                <a16:creationId xmlns:a16="http://schemas.microsoft.com/office/drawing/2014/main" id="{7D7C6554-EA1F-657C-F02B-520B796920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86" y="1420586"/>
            <a:ext cx="6923314" cy="5072289"/>
          </a:xfrm>
        </p:spPr>
      </p:pic>
    </p:spTree>
    <p:extLst>
      <p:ext uri="{BB962C8B-B14F-4D97-AF65-F5344CB8AC3E}">
        <p14:creationId xmlns:p14="http://schemas.microsoft.com/office/powerpoint/2010/main" val="2998735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0DF70D-9C82-2293-196B-B126DB3F7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9904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/>
              <a:t>Mindball</a:t>
            </a:r>
            <a:endParaRPr lang="cs-CZ" dirty="0"/>
          </a:p>
        </p:txBody>
      </p:sp>
      <p:pic>
        <p:nvPicPr>
          <p:cNvPr id="4" name="Zástupný obsah 8" descr="Obsah obrázku osoba, interiér&#10;&#10;Popis byl vytvořen automaticky">
            <a:extLst>
              <a:ext uri="{FF2B5EF4-FFF2-40B4-BE49-F238E27FC236}">
                <a16:creationId xmlns:a16="http://schemas.microsoft.com/office/drawing/2014/main" id="{A761B706-1778-0633-CEA5-6D4EB6DD30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5986" y="661228"/>
            <a:ext cx="5447844" cy="6215448"/>
          </a:xfrm>
        </p:spPr>
      </p:pic>
    </p:spTree>
    <p:extLst>
      <p:ext uri="{BB962C8B-B14F-4D97-AF65-F5344CB8AC3E}">
        <p14:creationId xmlns:p14="http://schemas.microsoft.com/office/powerpoint/2010/main" val="20465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D9616B-13B2-AC0F-CAF5-4A4068F49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17686"/>
          </a:xfrm>
        </p:spPr>
        <p:txBody>
          <a:bodyPr/>
          <a:lstStyle/>
          <a:p>
            <a:r>
              <a:rPr lang="cs-CZ" dirty="0" err="1"/>
              <a:t>Eye-tracking</a:t>
            </a:r>
            <a:r>
              <a:rPr lang="cs-CZ" dirty="0"/>
              <a:t> – brýle </a:t>
            </a:r>
            <a:r>
              <a:rPr lang="cs-CZ" dirty="0" err="1"/>
              <a:t>Tobii</a:t>
            </a:r>
            <a:r>
              <a:rPr lang="cs-CZ" dirty="0"/>
              <a:t> </a:t>
            </a:r>
            <a:r>
              <a:rPr lang="cs-CZ" dirty="0" err="1"/>
              <a:t>Glasses</a:t>
            </a:r>
            <a:r>
              <a:rPr lang="cs-CZ" dirty="0"/>
              <a:t> 2.0.</a:t>
            </a:r>
          </a:p>
        </p:txBody>
      </p:sp>
      <p:pic>
        <p:nvPicPr>
          <p:cNvPr id="4" name="Zástupný obsah 5" descr="Obsah obrázku text, interiér, osoba&#10;&#10;Popis byl vytvořen automaticky">
            <a:extLst>
              <a:ext uri="{FF2B5EF4-FFF2-40B4-BE49-F238E27FC236}">
                <a16:creationId xmlns:a16="http://schemas.microsoft.com/office/drawing/2014/main" id="{AB7F84BE-AD07-0CE7-C9C4-E2EB70A677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00" y="1482812"/>
            <a:ext cx="6528600" cy="4917988"/>
          </a:xfrm>
        </p:spPr>
      </p:pic>
    </p:spTree>
    <p:extLst>
      <p:ext uri="{BB962C8B-B14F-4D97-AF65-F5344CB8AC3E}">
        <p14:creationId xmlns:p14="http://schemas.microsoft.com/office/powerpoint/2010/main" val="4201599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3CD3D1-B5E8-B01A-C903-4497347BD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9132"/>
          </a:xfrm>
        </p:spPr>
        <p:txBody>
          <a:bodyPr/>
          <a:lstStyle/>
          <a:p>
            <a:pPr algn="ctr"/>
            <a:r>
              <a:rPr lang="cs-CZ" b="1" dirty="0"/>
              <a:t>Statický </a:t>
            </a:r>
            <a:r>
              <a:rPr lang="cs-CZ" b="1" dirty="0" err="1"/>
              <a:t>eye-tracker</a:t>
            </a:r>
            <a:r>
              <a:rPr lang="cs-CZ" b="1" dirty="0"/>
              <a:t> – 4ks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8788A7F-BCBB-C2E7-5C45-79A2DC21F5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4089" y="1825625"/>
            <a:ext cx="652382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0772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377</Words>
  <Application>Microsoft Macintosh PowerPoint</Application>
  <PresentationFormat>Širokoúhlá obrazovka</PresentationFormat>
  <Paragraphs>48</Paragraphs>
  <Slides>17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Motiv Office</vt:lpstr>
      <vt:lpstr>Laboratoře behaviorálních studií (LABS) </vt:lpstr>
      <vt:lpstr>LABS UJEP Ústí nad Labem</vt:lpstr>
      <vt:lpstr>Laboratoře behaviorálních studií (LABS)</vt:lpstr>
      <vt:lpstr>Laboratoř behaviorální ekonomie</vt:lpstr>
      <vt:lpstr>Mobilní behaviorální laboratoř</vt:lpstr>
      <vt:lpstr>Batak</vt:lpstr>
      <vt:lpstr>Mindball</vt:lpstr>
      <vt:lpstr>Eye-tracking – brýle Tobii Glasses 2.0.</vt:lpstr>
      <vt:lpstr>Statický eye-tracker – 4ks</vt:lpstr>
      <vt:lpstr>Heat maps</vt:lpstr>
      <vt:lpstr>Virtuální Avatar – X-sens</vt:lpstr>
      <vt:lpstr>Aktuálně řešené a podané projekty</vt:lpstr>
      <vt:lpstr>Varioport - Biofeedback</vt:lpstr>
      <vt:lpstr>LABS - networking</vt:lpstr>
      <vt:lpstr>My dream….</vt:lpstr>
      <vt:lpstr>Náš tým</vt:lpstr>
      <vt:lpstr>Děkuji za pozornost….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Lucie Svobodová</dc:creator>
  <cp:lastModifiedBy>Radek Soběhart</cp:lastModifiedBy>
  <cp:revision>38</cp:revision>
  <dcterms:created xsi:type="dcterms:W3CDTF">2020-06-23T08:08:19Z</dcterms:created>
  <dcterms:modified xsi:type="dcterms:W3CDTF">2023-05-10T10:59:34Z</dcterms:modified>
</cp:coreProperties>
</file>